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93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99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68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92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954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16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68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039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27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615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72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07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7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55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85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94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D923B-8D43-4A15-BED9-904B84214A20}" type="datetimeFigureOut">
              <a:rPr lang="tr-TR" smtClean="0"/>
              <a:t>15.10.2015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47F147-9BC2-42B9-9C67-6F77090AC7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4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49086" y="1018903"/>
            <a:ext cx="11038114" cy="260959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2015-2016 EĞİTİM–ÖĞRETİM YILI </a:t>
            </a:r>
            <a:br>
              <a:rPr lang="tr-TR" dirty="0" smtClean="0"/>
            </a:br>
            <a:r>
              <a:rPr lang="tr-TR" dirty="0" smtClean="0"/>
              <a:t>İSTATİSTİK BİLGİLERİ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89213" y="5133703"/>
            <a:ext cx="8915399" cy="769959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03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8600"/>
            <a:ext cx="12601575" cy="7315200"/>
          </a:xfrm>
          <a:prstGeom prst="rect">
            <a:avLst/>
          </a:prstGeom>
        </p:spPr>
      </p:pic>
      <p:sp>
        <p:nvSpPr>
          <p:cNvPr id="6" name="U Dönüş Oku 5">
            <a:hlinkClick r:id="rId3" action="ppaction://hlinksldjump"/>
          </p:cNvPr>
          <p:cNvSpPr/>
          <p:nvPr/>
        </p:nvSpPr>
        <p:spPr>
          <a:xfrm rot="5400000">
            <a:off x="11597686" y="670017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8600"/>
            <a:ext cx="12601575" cy="7315200"/>
          </a:xfrm>
          <a:prstGeom prst="rect">
            <a:avLst/>
          </a:prstGeo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1597686" y="506366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355875" cy="7315200"/>
          </a:xfrm>
          <a:prstGeom prst="rect">
            <a:avLst/>
          </a:prstGeo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1597686" y="526869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28600"/>
            <a:ext cx="12191999" cy="7315200"/>
          </a:xfrm>
          <a:prstGeom prst="rect">
            <a:avLst/>
          </a:prstGeo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1351874" y="506366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" y="-228600"/>
            <a:ext cx="12510135" cy="7315200"/>
          </a:xfrm>
          <a:prstGeom prst="rect">
            <a:avLst/>
          </a:prstGeo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1433811" y="395696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1172054" y="506366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8600"/>
            <a:ext cx="12192001" cy="7315200"/>
          </a:xfrm>
          <a:prstGeom prst="rect">
            <a:avLst/>
          </a:prstGeo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1172054" y="506366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344400" cy="7315200"/>
          </a:xfrm>
          <a:prstGeom prst="rect">
            <a:avLst/>
          </a:prstGeom>
        </p:spPr>
      </p:pic>
      <p:sp>
        <p:nvSpPr>
          <p:cNvPr id="6" name="U Dönüş Oku 5">
            <a:hlinkClick r:id="rId3" action="ppaction://hlinksldjump"/>
          </p:cNvPr>
          <p:cNvSpPr/>
          <p:nvPr/>
        </p:nvSpPr>
        <p:spPr>
          <a:xfrm rot="5400000">
            <a:off x="11172054" y="1375411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315200"/>
          </a:xfrm>
          <a:prstGeom prst="rect">
            <a:avLst/>
          </a:prstGeom>
        </p:spPr>
      </p:pic>
      <p:sp>
        <p:nvSpPr>
          <p:cNvPr id="9" name="U Dönüş Oku 8">
            <a:hlinkClick r:id="rId3" action="ppaction://hlinksldjump"/>
          </p:cNvPr>
          <p:cNvSpPr/>
          <p:nvPr/>
        </p:nvSpPr>
        <p:spPr>
          <a:xfrm rot="5400000">
            <a:off x="11172054" y="2332078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4"/>
          </a:xfr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0949103" y="687790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11680" y="261257"/>
            <a:ext cx="9494520" cy="124097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İstatistik Girişi İçin Kullanılacak Sistem ve Modüller Hangileridir?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8091" y="1502229"/>
            <a:ext cx="10593977" cy="513370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E-OKUL : 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 smtClean="0">
                <a:solidFill>
                  <a:srgbClr val="002060"/>
                </a:solidFill>
                <a:hlinkClick r:id="rId2" action="ppaction://hlinksldjump"/>
              </a:rPr>
              <a:t>a) Okul Bilgileri Menüsü:</a:t>
            </a:r>
            <a:r>
              <a:rPr lang="tr-TR" dirty="0" smtClean="0">
                <a:hlinkClick r:id="rId2" action="ppaction://hlinksldjump"/>
              </a:rPr>
              <a:t> </a:t>
            </a:r>
            <a:r>
              <a:rPr lang="tr-TR" dirty="0"/>
              <a:t>Resmi/Özel </a:t>
            </a:r>
            <a:r>
              <a:rPr lang="tr-TR" dirty="0" err="1"/>
              <a:t>Anaokul</a:t>
            </a:r>
            <a:r>
              <a:rPr lang="tr-TR" dirty="0"/>
              <a:t>, İlkokul, Ortaokul, Ortaöğretim </a:t>
            </a:r>
            <a:r>
              <a:rPr lang="tr-TR" dirty="0" smtClean="0"/>
              <a:t>Kurumları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>
                <a:solidFill>
                  <a:srgbClr val="002060"/>
                </a:solidFill>
                <a:hlinkClick r:id="rId3" action="ppaction://hlinksldjump"/>
              </a:rPr>
              <a:t>b) e-Pansiyon İşlemleri Menüsü: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tr-TR" dirty="0" smtClean="0"/>
              <a:t>Yatılı öğrencisi olan okullar.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MEBBİS: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 smtClean="0">
                <a:solidFill>
                  <a:srgbClr val="002060"/>
                </a:solidFill>
                <a:hlinkClick r:id="rId4" action="ppaction://hlinksldjump"/>
              </a:rPr>
              <a:t>a) MEİS Eğitim Olanakları Ekranı: </a:t>
            </a:r>
            <a:r>
              <a:rPr lang="tr-TR" dirty="0"/>
              <a:t>Resmi/Özel </a:t>
            </a:r>
            <a:r>
              <a:rPr lang="tr-TR" dirty="0" err="1"/>
              <a:t>Anaokul</a:t>
            </a:r>
            <a:r>
              <a:rPr lang="tr-TR" dirty="0"/>
              <a:t>, İlkokul, Ortaokul, Ortaöğretim </a:t>
            </a:r>
            <a:r>
              <a:rPr lang="tr-TR" dirty="0" smtClean="0"/>
              <a:t>Kurumları, Halk Eğitim Merkezi, Mesleki Eğitim Merkezi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>
                <a:solidFill>
                  <a:srgbClr val="002060"/>
                </a:solidFill>
                <a:hlinkClick r:id="rId5" action="ppaction://hlinksldjump"/>
              </a:rPr>
              <a:t>b) Öğretmen Bilgileri Ekranı: </a:t>
            </a:r>
            <a:r>
              <a:rPr lang="tr-TR" dirty="0" smtClean="0"/>
              <a:t>Özel Öğretim Kurumları Genel </a:t>
            </a:r>
            <a:r>
              <a:rPr lang="tr-TR" dirty="0" err="1" smtClean="0"/>
              <a:t>Müd</a:t>
            </a:r>
            <a:r>
              <a:rPr lang="tr-TR" dirty="0" smtClean="0"/>
              <a:t>. Bağlı Tüm Kurumlar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 smtClean="0">
                <a:solidFill>
                  <a:srgbClr val="002060"/>
                </a:solidFill>
                <a:hlinkClick r:id="rId6" action="ppaction://hlinksldjump"/>
              </a:rPr>
              <a:t>c) Kursiyer Bilgileri Ekranı: </a:t>
            </a:r>
            <a:r>
              <a:rPr lang="tr-TR" dirty="0" smtClean="0"/>
              <a:t>Sadece Özel Öğretim Kursları (Dönüşen Dershaneler), Özel MTSK ve diğer özel muhtelif kurslar. (Okula dönüşen dershane eski kurum kodunu kullanarak bilgileri girecek)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>
                <a:solidFill>
                  <a:srgbClr val="002060"/>
                </a:solidFill>
                <a:hlinkClick r:id="rId7" action="ppaction://hlinksldjump"/>
              </a:rPr>
              <a:t>d) Bina Kullanımı Ekranı: </a:t>
            </a:r>
            <a:r>
              <a:rPr lang="tr-TR" dirty="0" smtClean="0"/>
              <a:t>(Yatak Kapasite) Öğretmenevi 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b="1" dirty="0" smtClean="0">
                <a:solidFill>
                  <a:srgbClr val="002060"/>
                </a:solidFill>
                <a:hlinkClick r:id="rId8" action="ppaction://hlinksldjump"/>
              </a:rPr>
              <a:t>e) Engelli Birey Modülü: </a:t>
            </a:r>
            <a:r>
              <a:rPr lang="tr-TR" dirty="0" smtClean="0"/>
              <a:t>Özel Eğitim Kurumları (Rehabilitasyonlar, Özel Eğitim Okulları)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E-YAYGIN:</a:t>
            </a:r>
            <a:r>
              <a:rPr lang="tr-TR" b="1" dirty="0">
                <a:solidFill>
                  <a:srgbClr val="002060"/>
                </a:solidFill>
              </a:rPr>
              <a:t> </a:t>
            </a:r>
            <a:r>
              <a:rPr lang="tr-TR" b="1" dirty="0" smtClean="0">
                <a:hlinkClick r:id="rId9" action="ppaction://hlinksldjump"/>
              </a:rPr>
              <a:t>(Kursiyer, Personel, Bina Bilgileri) </a:t>
            </a:r>
            <a:r>
              <a:rPr lang="tr-TR" dirty="0" smtClean="0"/>
              <a:t>Halk Eğitim Merkezi, Mesleki Eğitim Merkezi</a:t>
            </a:r>
          </a:p>
        </p:txBody>
      </p:sp>
    </p:spTree>
    <p:extLst>
      <p:ext uri="{BB962C8B-B14F-4D97-AF65-F5344CB8AC3E}">
        <p14:creationId xmlns:p14="http://schemas.microsoft.com/office/powerpoint/2010/main" val="7539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8600"/>
            <a:ext cx="12192001" cy="7315200"/>
          </a:xfrm>
          <a:prstGeom prst="rect">
            <a:avLst/>
          </a:prstGeo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1172054" y="1375411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7" b="13617"/>
          <a:stretch/>
        </p:blipFill>
        <p:spPr>
          <a:xfrm>
            <a:off x="0" y="0"/>
            <a:ext cx="12192000" cy="7019365"/>
          </a:xfr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1433811" y="198478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9553"/>
          <a:stretch/>
        </p:blipFill>
        <p:spPr>
          <a:xfrm>
            <a:off x="0" y="-228600"/>
            <a:ext cx="12192001" cy="7086600"/>
          </a:xfrm>
          <a:prstGeom prst="rect">
            <a:avLst/>
          </a:prstGeo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1351875" y="302436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Dikkat Edilecek Hususlar!!!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15291" y="1332411"/>
            <a:ext cx="9989321" cy="532964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tr-TR" sz="2400" dirty="0"/>
              <a:t>Okul </a:t>
            </a:r>
            <a:r>
              <a:rPr lang="tr-TR" sz="2400" dirty="0" smtClean="0"/>
              <a:t>ve kurumlar</a:t>
            </a:r>
            <a:r>
              <a:rPr lang="tr-TR" sz="2400" dirty="0"/>
              <a:t>, kullandıkları bina </a:t>
            </a:r>
            <a:r>
              <a:rPr lang="tr-TR" sz="2400" dirty="0" smtClean="0"/>
              <a:t>kendilerine ait </a:t>
            </a:r>
            <a:r>
              <a:rPr lang="tr-TR" sz="2400" dirty="0"/>
              <a:t>ise </a:t>
            </a:r>
            <a:r>
              <a:rPr lang="tr-TR" sz="2400" dirty="0">
                <a:hlinkClick r:id="rId2" action="ppaction://hlinksldjump"/>
              </a:rPr>
              <a:t>bina kullanım </a:t>
            </a:r>
            <a:r>
              <a:rPr lang="tr-TR" sz="2400" dirty="0" smtClean="0">
                <a:hlinkClick r:id="rId2" action="ppaction://hlinksldjump"/>
              </a:rPr>
              <a:t>ekranını </a:t>
            </a:r>
            <a:r>
              <a:rPr lang="tr-TR" sz="2400" dirty="0" smtClean="0"/>
              <a:t>dolduracak</a:t>
            </a:r>
            <a:r>
              <a:rPr lang="tr-TR" sz="2400" dirty="0"/>
              <a:t>, </a:t>
            </a:r>
            <a:r>
              <a:rPr lang="tr-TR" sz="2400" dirty="0">
                <a:hlinkClick r:id="rId3" action="ppaction://hlinksldjump"/>
              </a:rPr>
              <a:t>tahsis ekranına </a:t>
            </a:r>
            <a:r>
              <a:rPr lang="tr-TR" sz="2400" dirty="0"/>
              <a:t>herhangi bir bilgi girişi yapmayacaktır. </a:t>
            </a:r>
            <a:endParaRPr lang="tr-TR" sz="2400" dirty="0" smtClean="0"/>
          </a:p>
          <a:p>
            <a:pPr>
              <a:buFont typeface="+mj-lt"/>
              <a:buAutoNum type="arabicPeriod"/>
            </a:pPr>
            <a:r>
              <a:rPr lang="tr-TR" sz="2400" dirty="0"/>
              <a:t> Bilgi girişlerindeki mükerrerliğin önlenmesi için, aynı binada eğitim yapan okulların bina kullanımı ve diğer bina bilgileri ekranları, komisyonca </a:t>
            </a:r>
            <a:r>
              <a:rPr lang="tr-TR" sz="2400" u="sng" dirty="0"/>
              <a:t>binanın mülkiyeti verilen okul </a:t>
            </a:r>
            <a:r>
              <a:rPr lang="tr-TR" sz="2400" dirty="0"/>
              <a:t>tarafından doldurulacaktır. Aynı binada eğitim yapan diğer okul ise, sadece </a:t>
            </a:r>
            <a:r>
              <a:rPr lang="tr-TR" sz="2400" dirty="0">
                <a:hlinkClick r:id="rId4" action="ppaction://hlinksldjump"/>
              </a:rPr>
              <a:t>tahsis ekranına hangi </a:t>
            </a:r>
            <a:r>
              <a:rPr lang="tr-TR" sz="2400" dirty="0" smtClean="0">
                <a:hlinkClick r:id="rId4" action="ppaction://hlinksldjump"/>
              </a:rPr>
              <a:t>okulun binasını ve kaç dersliğini kullandığı bilgisini girecektir</a:t>
            </a:r>
            <a:r>
              <a:rPr lang="tr-TR" sz="2400" dirty="0">
                <a:hlinkClick r:id="rId4" action="ppaction://hlinksldjump"/>
              </a:rPr>
              <a:t>.</a:t>
            </a:r>
            <a:r>
              <a:rPr lang="tr-TR" sz="2400" dirty="0"/>
              <a:t> </a:t>
            </a:r>
            <a:endParaRPr lang="tr-TR" sz="2400" dirty="0" smtClean="0"/>
          </a:p>
          <a:p>
            <a:pPr>
              <a:buFont typeface="+mj-lt"/>
              <a:buAutoNum type="arabicPeriod"/>
            </a:pPr>
            <a:r>
              <a:rPr lang="tr-TR" sz="2400" dirty="0"/>
              <a:t> Bina kullanım ekranları güncellenirken, derslik, anasınıfı olarak kullanılan derslik, spor salonu, kütüphane, laboratuvar, vb. sayılarda hatalı veri girişi yapılmaması hususuna özen gösterilecektir. </a:t>
            </a:r>
            <a:r>
              <a:rPr lang="tr-TR" sz="2400" dirty="0" smtClean="0">
                <a:hlinkClick r:id="rId5" action="ppaction://hlinksldjump"/>
              </a:rPr>
              <a:t>Örnek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246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54925" y="770709"/>
            <a:ext cx="9679577" cy="59697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tr-TR" sz="2400" dirty="0"/>
              <a:t>e-Okul </a:t>
            </a:r>
            <a:r>
              <a:rPr lang="tr-TR" sz="2400" dirty="0" smtClean="0"/>
              <a:t>Sisteminde </a:t>
            </a:r>
            <a:r>
              <a:rPr lang="tr-TR" sz="2400" dirty="0" smtClean="0">
                <a:hlinkClick r:id="rId2" action="ppaction://hlinksldjump"/>
              </a:rPr>
              <a:t>Öğrenci İşlemleri Menüsünde</a:t>
            </a:r>
            <a:r>
              <a:rPr lang="tr-TR" sz="2400" dirty="0" smtClean="0"/>
              <a:t>; </a:t>
            </a:r>
            <a:r>
              <a:rPr lang="tr-TR" sz="2400" dirty="0"/>
              <a:t>taşımalı eğitime tabi öğrenci, birleştirilmiş sınıflarda okuyan öğrenci ve kaynaştırma eğitimine tabi öğrenci bilgilerinin özür grupları ile birlikte eksiksiz olarak tanımlamalarının yapılması gerekmektedir. </a:t>
            </a:r>
            <a:endParaRPr lang="tr-TR" sz="2400" dirty="0" smtClean="0"/>
          </a:p>
          <a:p>
            <a:pPr>
              <a:buFont typeface="+mj-lt"/>
              <a:buAutoNum type="arabicPeriod" startAt="4"/>
            </a:pPr>
            <a:r>
              <a:rPr lang="tr-TR" sz="2400" dirty="0"/>
              <a:t>Bakanlığımıza bağlı okul ve kurumlar bilgisayar sayılarını, e-Okul sisteminde yer alan </a:t>
            </a:r>
            <a:r>
              <a:rPr lang="tr-TR" sz="2400" dirty="0">
                <a:hlinkClick r:id="rId3" action="ppaction://hlinksldjump"/>
              </a:rPr>
              <a:t>bina kullanım ekranlarına</a:t>
            </a:r>
            <a:r>
              <a:rPr lang="tr-TR" sz="2400" dirty="0"/>
              <a:t>, “Büroda kullanılan bilgisayar sayısı, Eğitim amaçlı kullanılan bilgisayar sayısı ve Fatih projesi kapsamında tablet bilgisayar sayısı” ayrıntısında gireceklerdir. </a:t>
            </a:r>
            <a:endParaRPr lang="tr-TR" sz="2400" dirty="0" smtClean="0"/>
          </a:p>
          <a:p>
            <a:pPr>
              <a:buFont typeface="+mj-lt"/>
              <a:buAutoNum type="arabicPeriod" startAt="4"/>
            </a:pPr>
            <a:r>
              <a:rPr lang="tr-TR" sz="2400" dirty="0"/>
              <a:t>MEİS Modülü bilgi girişi işlemleri tamamlandıktan sonra girilen bilgiler sırasıyla </a:t>
            </a:r>
            <a:r>
              <a:rPr lang="tr-TR" sz="2400" dirty="0">
                <a:hlinkClick r:id="rId4" action="ppaction://hlinksldjump"/>
              </a:rPr>
              <a:t>okul müdürü</a:t>
            </a:r>
            <a:r>
              <a:rPr lang="tr-TR" sz="2400" dirty="0"/>
              <a:t>, ilçe milli eğitim müdürü ve il milli eğitim müdürü tarafından 3 aşamalı olarak kontrol </a:t>
            </a:r>
            <a:r>
              <a:rPr lang="tr-TR" sz="2400" dirty="0" smtClean="0"/>
              <a:t>edilerek onaylanacaktır.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708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Uyarılar!!!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59874" y="1502229"/>
            <a:ext cx="9244738" cy="5042262"/>
          </a:xfrm>
        </p:spPr>
        <p:txBody>
          <a:bodyPr>
            <a:normAutofit/>
          </a:bodyPr>
          <a:lstStyle/>
          <a:p>
            <a:r>
              <a:rPr lang="tr-TR" b="1" dirty="0" smtClean="0"/>
              <a:t>Konu ile ilgili resmi yazının ve web sayfasındaki uyarıların dikkatlice okunması gerekmektedir.</a:t>
            </a:r>
            <a:r>
              <a:rPr lang="tr-TR" b="1" dirty="0"/>
              <a:t> </a:t>
            </a:r>
            <a:endParaRPr lang="tr-TR" b="1" dirty="0" smtClean="0"/>
          </a:p>
          <a:p>
            <a:r>
              <a:rPr lang="tr-TR" b="1" dirty="0" smtClean="0"/>
              <a:t>Veri </a:t>
            </a:r>
            <a:r>
              <a:rPr lang="tr-TR" b="1" dirty="0"/>
              <a:t>Giriş Ekranlarında ilgili alanda veri yoksa bile "0" olarak girilip KAYDEDİLECEKTİR</a:t>
            </a:r>
            <a:r>
              <a:rPr lang="tr-TR" b="1" dirty="0" smtClean="0"/>
              <a:t>..!</a:t>
            </a:r>
          </a:p>
          <a:p>
            <a:r>
              <a:rPr lang="tr-TR" dirty="0"/>
              <a:t> İnşaat Emlak Bina Bilgileri Ekranına  Özel Kurumlar Tarafından Veri Girişi  </a:t>
            </a:r>
            <a:r>
              <a:rPr lang="tr-TR" b="1" dirty="0"/>
              <a:t>YAPILMAYACAKTIR</a:t>
            </a:r>
            <a:r>
              <a:rPr lang="tr-TR" b="1" dirty="0" smtClean="0"/>
              <a:t>..!!!</a:t>
            </a:r>
            <a:endParaRPr lang="tr-TR" dirty="0"/>
          </a:p>
          <a:p>
            <a:r>
              <a:rPr lang="tr-TR" b="1" dirty="0" err="1"/>
              <a:t>Meis</a:t>
            </a:r>
            <a:r>
              <a:rPr lang="tr-TR" b="1" dirty="0"/>
              <a:t>/e-okul/e-yaygın bilgi girişlerinden  %100 emin olduktan kurum durum raporuna bakınız ve kurum onayı yapınız. </a:t>
            </a:r>
            <a:br>
              <a:rPr lang="tr-TR" b="1" dirty="0"/>
            </a:br>
            <a:endParaRPr lang="tr-TR" dirty="0"/>
          </a:p>
          <a:p>
            <a:r>
              <a:rPr lang="tr-TR" dirty="0"/>
              <a:t>Temel Eğitim, Ortaöğretim, Din Öğretimi ve Mesleki ve Teknik Eğitim Genel Müdürlüğüne Bağlı Kurumlar  E-okul üzerinden aktarılan verilerini bu dönem içerisinde </a:t>
            </a:r>
            <a:r>
              <a:rPr lang="tr-TR" dirty="0" err="1"/>
              <a:t>Meis</a:t>
            </a:r>
            <a:r>
              <a:rPr lang="tr-TR" dirty="0"/>
              <a:t> Sorgu Menüsünde bulunan sorgulama ekranlarından kontrol edebilirler.</a:t>
            </a:r>
          </a:p>
          <a:p>
            <a:r>
              <a:rPr lang="tr-TR" dirty="0"/>
              <a:t>     Diğer Genel Müdürlüklere bağlı </a:t>
            </a:r>
            <a:r>
              <a:rPr lang="tr-TR" dirty="0" smtClean="0"/>
              <a:t>kurumlar, veri girişlerini </a:t>
            </a:r>
            <a:r>
              <a:rPr lang="tr-TR" dirty="0"/>
              <a:t>ilgili ekranlar üzerinden yaptıktan sonra Kurum Onayı ekranından girişlerini onaylamalıdır.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04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Onay İşlemleri…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9977" y="1449977"/>
            <a:ext cx="10054635" cy="48724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200" b="1" dirty="0"/>
              <a:t>- </a:t>
            </a:r>
            <a:r>
              <a:rPr lang="tr-TR" sz="2200" dirty="0"/>
              <a:t>Kurumlar, İlçe ve İl Milli Eğitim Müdürlükleri sırayla </a:t>
            </a:r>
            <a:r>
              <a:rPr lang="tr-TR" sz="2200" dirty="0" err="1" smtClean="0"/>
              <a:t>Mebbis-Meis</a:t>
            </a:r>
            <a:r>
              <a:rPr lang="tr-TR" sz="2200" dirty="0" smtClean="0"/>
              <a:t> durum </a:t>
            </a:r>
            <a:r>
              <a:rPr lang="tr-TR" sz="2200" dirty="0"/>
              <a:t>Ekranlarından Tamamlanan veri girişlerini takip ederek tamamlanan girişlerin verilerini ilgili veri giriş ekranlarından </a:t>
            </a:r>
            <a:r>
              <a:rPr lang="tr-TR" sz="2200" dirty="0" smtClean="0"/>
              <a:t>veya </a:t>
            </a:r>
            <a:r>
              <a:rPr lang="tr-TR" sz="2200" dirty="0" err="1" smtClean="0"/>
              <a:t>Meis</a:t>
            </a:r>
            <a:r>
              <a:rPr lang="tr-TR" sz="2200" dirty="0" smtClean="0"/>
              <a:t> </a:t>
            </a:r>
            <a:r>
              <a:rPr lang="tr-TR" sz="2200" dirty="0"/>
              <a:t>Sorgu üzerinden kontrol etmelidir</a:t>
            </a:r>
            <a:r>
              <a:rPr lang="tr-TR" sz="2200" dirty="0" smtClean="0"/>
              <a:t>.</a:t>
            </a:r>
            <a:endParaRPr lang="tr-TR" sz="2200" dirty="0"/>
          </a:p>
          <a:p>
            <a:pPr>
              <a:lnSpc>
                <a:spcPct val="150000"/>
              </a:lnSpc>
            </a:pPr>
            <a:r>
              <a:rPr lang="tr-TR" sz="2200" dirty="0"/>
              <a:t> </a:t>
            </a:r>
            <a:r>
              <a:rPr lang="tr-TR" sz="2200" dirty="0" smtClean="0"/>
              <a:t>- </a:t>
            </a:r>
            <a:r>
              <a:rPr lang="tr-TR" sz="2200" dirty="0"/>
              <a:t>Eksik ve HATALI veri girişi olmadığından emin olduklarında ONAY işlemini tamamlayabilirler</a:t>
            </a:r>
            <a:r>
              <a:rPr lang="tr-TR" sz="2200" dirty="0" smtClean="0"/>
              <a:t>..</a:t>
            </a:r>
            <a:endParaRPr lang="tr-TR" sz="2200" dirty="0"/>
          </a:p>
          <a:p>
            <a:pPr>
              <a:lnSpc>
                <a:spcPct val="150000"/>
              </a:lnSpc>
            </a:pPr>
            <a:r>
              <a:rPr lang="tr-TR" sz="2200" dirty="0"/>
              <a:t> </a:t>
            </a:r>
            <a:r>
              <a:rPr lang="tr-TR" sz="2200" dirty="0" smtClean="0"/>
              <a:t>- </a:t>
            </a:r>
            <a:r>
              <a:rPr lang="tr-TR" sz="2200" dirty="0"/>
              <a:t>Sehven hatalı şekilde verilen onayların iptal işlemi, </a:t>
            </a:r>
            <a:r>
              <a:rPr lang="tr-TR" sz="2200" b="1" dirty="0"/>
              <a:t>resmi yazı ile yapılacak talep</a:t>
            </a:r>
            <a:r>
              <a:rPr lang="tr-TR" sz="2200" dirty="0"/>
              <a:t> doğrultusunda bir üst merci tarafından yapılabilecektir</a:t>
            </a:r>
            <a:r>
              <a:rPr lang="tr-TR" sz="2200" dirty="0" smtClean="0"/>
              <a:t>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0124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 demeden…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3749" y="1672045"/>
            <a:ext cx="9270863" cy="331796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2015-2016 eğitim ve öğretim </a:t>
            </a:r>
            <a:r>
              <a:rPr lang="tr-TR" dirty="0" err="1"/>
              <a:t>yılıile</a:t>
            </a:r>
            <a:r>
              <a:rPr lang="tr-TR" dirty="0"/>
              <a:t> ilgili veri giriş işlemleri </a:t>
            </a:r>
            <a:r>
              <a:rPr lang="tr-TR" b="1" dirty="0" smtClean="0"/>
              <a:t>19 Ekim </a:t>
            </a:r>
            <a:r>
              <a:rPr lang="tr-TR" b="1" dirty="0"/>
              <a:t>2015 Pazartesi</a:t>
            </a:r>
            <a:r>
              <a:rPr lang="tr-TR" dirty="0"/>
              <a:t> günü başlayacak ve </a:t>
            </a:r>
            <a:r>
              <a:rPr lang="tr-TR" b="1" dirty="0" smtClean="0"/>
              <a:t>20 </a:t>
            </a:r>
            <a:r>
              <a:rPr lang="tr-TR" b="1" dirty="0"/>
              <a:t>Kasım 2015 </a:t>
            </a:r>
            <a:r>
              <a:rPr lang="tr-TR" dirty="0"/>
              <a:t>Cuma günü tamamlanmış olacaktır. </a:t>
            </a:r>
          </a:p>
          <a:p>
            <a:r>
              <a:rPr lang="tr-TR" dirty="0" smtClean="0"/>
              <a:t>Bilgi girişlerinde tereddüt edilen hususlarda önce sahadaki paydaşlarımıza danışalım. </a:t>
            </a:r>
            <a:endParaRPr lang="tr-TR" dirty="0"/>
          </a:p>
          <a:p>
            <a:r>
              <a:rPr lang="tr-TR" dirty="0" smtClean="0"/>
              <a:t>Çözüm bulamadığınız sorunlarınız için MEM AR-GE birimine ve MEBBİS Yöneticinize danışabilirsiniz.</a:t>
            </a:r>
          </a:p>
          <a:p>
            <a:endParaRPr lang="tr-TR" dirty="0" smtClean="0"/>
          </a:p>
          <a:p>
            <a:pPr marL="0" indent="0" algn="r">
              <a:buNone/>
            </a:pPr>
            <a:r>
              <a:rPr lang="tr-TR" u="sng" dirty="0" smtClean="0"/>
              <a:t>AR-GE İSTATİSTİK SORUMLULULARI</a:t>
            </a:r>
          </a:p>
          <a:p>
            <a:pPr marL="0" indent="0" algn="r">
              <a:buNone/>
            </a:pPr>
            <a:r>
              <a:rPr lang="tr-TR" dirty="0" smtClean="0"/>
              <a:t>Gülnur UĞUZ (Öğretmen)</a:t>
            </a:r>
          </a:p>
          <a:p>
            <a:pPr marL="0" indent="0" algn="r">
              <a:buNone/>
            </a:pPr>
            <a:r>
              <a:rPr lang="tr-TR" dirty="0" smtClean="0"/>
              <a:t>YAŞAR TAŞ (Şef)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91439" y="3631473"/>
            <a:ext cx="110119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/>
              <a:t>TEŞEKKÜRLER</a:t>
            </a:r>
          </a:p>
          <a:p>
            <a:endParaRPr lang="tr-TR" b="1" dirty="0"/>
          </a:p>
          <a:p>
            <a:pPr lvl="5"/>
            <a:r>
              <a:rPr lang="tr-TR" b="1" dirty="0" err="1" smtClean="0"/>
              <a:t>Mebbis</a:t>
            </a:r>
            <a:r>
              <a:rPr lang="tr-TR" b="1" dirty="0" smtClean="0"/>
              <a:t> Yöneticisi</a:t>
            </a:r>
          </a:p>
          <a:p>
            <a:pPr lvl="5"/>
            <a:r>
              <a:rPr lang="tr-TR" b="1" smtClean="0"/>
              <a:t>   İhsan </a:t>
            </a:r>
            <a:r>
              <a:rPr lang="tr-TR" b="1" dirty="0" smtClean="0"/>
              <a:t>AKIN</a:t>
            </a:r>
          </a:p>
          <a:p>
            <a:pPr lvl="5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188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6697"/>
          <a:stretch/>
        </p:blipFill>
        <p:spPr>
          <a:xfrm>
            <a:off x="0" y="-1"/>
            <a:ext cx="12192000" cy="6596743"/>
          </a:xfrm>
          <a:prstGeom prst="rect">
            <a:avLst/>
          </a:prstGeo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1630048" y="1343049"/>
            <a:ext cx="436515" cy="68738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"/>
            <a:ext cx="12192000" cy="7084927"/>
          </a:xfrm>
          <a:prstGeom prst="rect">
            <a:avLst/>
          </a:prstGeom>
        </p:spPr>
      </p:pic>
      <p:sp>
        <p:nvSpPr>
          <p:cNvPr id="5" name="U Dönüş Oku 4">
            <a:hlinkClick r:id="rId3" action="ppaction://hlinksldjump"/>
          </p:cNvPr>
          <p:cNvSpPr/>
          <p:nvPr/>
        </p:nvSpPr>
        <p:spPr>
          <a:xfrm rot="5400000">
            <a:off x="11172054" y="642005"/>
            <a:ext cx="665115" cy="85126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348</TotalTime>
  <Words>334</Words>
  <Application>Microsoft Office PowerPoint</Application>
  <PresentationFormat>Geniş ekran</PresentationFormat>
  <Paragraphs>42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Duman</vt:lpstr>
      <vt:lpstr>2015-2016 EĞİTİM–ÖĞRETİM YILI  İSTATİSTİK BİLGİLERİ</vt:lpstr>
      <vt:lpstr>İstatistik Girişi İçin Kullanılacak Sistem ve Modüller Hangileridir?</vt:lpstr>
      <vt:lpstr>Dikkat Edilecek Hususlar!!!</vt:lpstr>
      <vt:lpstr>PowerPoint Sunusu</vt:lpstr>
      <vt:lpstr>Uyarılar!!!</vt:lpstr>
      <vt:lpstr>Onay İşlemleri…</vt:lpstr>
      <vt:lpstr>Teşekkürler demeden…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2015-2016 EĞİTİM – ÖĞRETİM YILI İSTATİSTİK BİLGİLERİ</dc:title>
  <dc:creator>Ihsan Guzereshî</dc:creator>
  <cp:lastModifiedBy>Mbbs_Lnv</cp:lastModifiedBy>
  <cp:revision>55</cp:revision>
  <dcterms:created xsi:type="dcterms:W3CDTF">2015-10-12T14:54:13Z</dcterms:created>
  <dcterms:modified xsi:type="dcterms:W3CDTF">2015-10-15T08:15:01Z</dcterms:modified>
</cp:coreProperties>
</file>