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0" r:id="rId4"/>
    <p:sldId id="263" r:id="rId5"/>
    <p:sldId id="257" r:id="rId6"/>
    <p:sldId id="277" r:id="rId7"/>
    <p:sldId id="270" r:id="rId8"/>
    <p:sldId id="258" r:id="rId9"/>
    <p:sldId id="259" r:id="rId10"/>
    <p:sldId id="271" r:id="rId11"/>
    <p:sldId id="265" r:id="rId12"/>
    <p:sldId id="281" r:id="rId13"/>
    <p:sldId id="284" r:id="rId14"/>
    <p:sldId id="282" r:id="rId15"/>
    <p:sldId id="276" r:id="rId16"/>
    <p:sldId id="283" r:id="rId17"/>
    <p:sldId id="278" r:id="rId18"/>
    <p:sldId id="268" r:id="rId19"/>
    <p:sldId id="269" r:id="rId20"/>
    <p:sldId id="272" r:id="rId21"/>
    <p:sldId id="274" r:id="rId22"/>
    <p:sldId id="267" r:id="rId23"/>
    <p:sldId id="275" r:id="rId24"/>
    <p:sldId id="273" r:id="rId25"/>
    <p:sldId id="266" r:id="rId26"/>
    <p:sldId id="279" r:id="rId27"/>
    <p:sldId id="261" r:id="rId28"/>
    <p:sldId id="264" r:id="rId29"/>
    <p:sldId id="286" r:id="rId30"/>
    <p:sldId id="280"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a:spLocks/>
          </p:cNvSpPr>
          <p:nvPr/>
        </p:nvSpPr>
        <p:spPr>
          <a:xfrm>
            <a:off x="228600" y="332656"/>
            <a:ext cx="8695944" cy="5959584"/>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825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288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846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5163672" y="6278764"/>
            <a:ext cx="3786690" cy="365125"/>
          </a:xfrm>
        </p:spPr>
        <p:txBody>
          <a:bodyPr/>
          <a:lstStyle/>
          <a:p>
            <a:fld id="{E3ED999C-9F20-4551-9D42-50BFDD82CFAF}" type="datetimeFigureOut">
              <a:rPr lang="en-US" smtClean="0"/>
              <a:t>12/20/2015</a:t>
            </a:fld>
            <a:endParaRPr lang="en-US"/>
          </a:p>
        </p:txBody>
      </p:sp>
      <p:sp>
        <p:nvSpPr>
          <p:cNvPr id="5" name="Footer Placeholder 4"/>
          <p:cNvSpPr>
            <a:spLocks noGrp="1"/>
          </p:cNvSpPr>
          <p:nvPr>
            <p:ph type="ftr" sz="quarter" idx="11"/>
          </p:nvPr>
        </p:nvSpPr>
        <p:spPr>
          <a:xfrm>
            <a:off x="193638" y="6278764"/>
            <a:ext cx="3786691" cy="365125"/>
          </a:xfrm>
        </p:spPr>
        <p:txBody>
          <a:bodyPr/>
          <a:lstStyle/>
          <a:p>
            <a:endParaRPr lang="en-US"/>
          </a:p>
        </p:txBody>
      </p:sp>
      <p:sp>
        <p:nvSpPr>
          <p:cNvPr id="6" name="Slide Number Placeholder 5"/>
          <p:cNvSpPr>
            <a:spLocks noGrp="1"/>
          </p:cNvSpPr>
          <p:nvPr>
            <p:ph type="sldNum" sz="quarter" idx="12"/>
          </p:nvPr>
        </p:nvSpPr>
        <p:spPr>
          <a:xfrm>
            <a:off x="3991088" y="6278763"/>
            <a:ext cx="1161826" cy="365125"/>
          </a:xfrm>
        </p:spPr>
        <p:txBody>
          <a:bodyPr/>
          <a:lstStyle/>
          <a:p>
            <a:fld id="{94FC36D0-AEA3-4714-8131-4E6772B16893}"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ED999C-9F20-4551-9D42-50BFDD82CFAF}"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C36D0-AEA3-4714-8131-4E6772B168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3ED999C-9F20-4551-9D42-50BFDD82CFAF}"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C36D0-AEA3-4714-8131-4E6772B16893}"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E3ED999C-9F20-4551-9D42-50BFDD82CFAF}"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C36D0-AEA3-4714-8131-4E6772B16893}" type="slidenum">
              <a:rPr lang="en-US" smtClean="0"/>
              <a:t>‹#›</a:t>
            </a:fld>
            <a:endParaRPr lang="en-US"/>
          </a:p>
        </p:txBody>
      </p:sp>
      <p:sp>
        <p:nvSpPr>
          <p:cNvPr id="7" name="Title 6"/>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3ED999C-9F20-4551-9D42-50BFDD82CFAF}" type="datetimeFigureOut">
              <a:rPr lang="en-US" smtClean="0"/>
              <a:t>12/20/2015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C36D0-AEA3-4714-8131-4E6772B168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E3ED999C-9F20-4551-9D42-50BFDD82CFAF}"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C36D0-AEA3-4714-8131-4E6772B16893}"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3ED999C-9F20-4551-9D42-50BFDD82CFAF}" type="datetimeFigureOut">
              <a:rPr lang="en-US" smtClean="0"/>
              <a:t>12/20/2015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C36D0-AEA3-4714-8131-4E6772B168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E3ED999C-9F20-4551-9D42-50BFDD82CFAF}" type="datetimeFigureOut">
              <a:rPr lang="en-US" smtClean="0"/>
              <a:t>12/20/2015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C36D0-AEA3-4714-8131-4E6772B168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3ED999C-9F20-4551-9D42-50BFDD82CFAF}" type="datetimeFigureOut">
              <a:rPr lang="en-US" smtClean="0"/>
              <a:t>12/20/2015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C36D0-AEA3-4714-8131-4E6772B168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ED999C-9F20-4551-9D42-50BFDD82CFAF}"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C36D0-AEA3-4714-8131-4E6772B16893}"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ED999C-9F20-4551-9D42-50BFDD82CFAF}" type="datetimeFigureOut">
              <a:rPr lang="en-US" smtClean="0"/>
              <a:t>12/20/2015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C36D0-AEA3-4714-8131-4E6772B16893}"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3ED999C-9F20-4551-9D42-50BFDD82CFAF}" type="datetimeFigureOut">
              <a:rPr lang="en-US" smtClean="0"/>
              <a:t>12/20/2015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FC36D0-AEA3-4714-8131-4E6772B16893}"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1183" y="332656"/>
            <a:ext cx="9132817" cy="4104456"/>
          </a:xfrm>
        </p:spPr>
        <p:txBody>
          <a:bodyPr>
            <a:normAutofit fontScale="90000"/>
          </a:bodyPr>
          <a:lstStyle/>
          <a:p>
            <a:r>
              <a:rPr lang="tr-TR" dirty="0" smtClean="0"/>
              <a:t>T.C.</a:t>
            </a:r>
            <a:br>
              <a:rPr lang="tr-TR" dirty="0" smtClean="0"/>
            </a:br>
            <a:r>
              <a:rPr lang="tr-TR" dirty="0" smtClean="0"/>
              <a:t>HAKKARİ VALİLİĞİ</a:t>
            </a:r>
            <a:br>
              <a:rPr lang="tr-TR" dirty="0" smtClean="0"/>
            </a:br>
            <a:r>
              <a:rPr lang="tr-TR" sz="3600" dirty="0" smtClean="0"/>
              <a:t>HAKKARİ İL MİLLİ EĞİTİM MÜDÜRLÜĞÜ</a:t>
            </a:r>
            <a:br>
              <a:rPr lang="tr-TR" sz="3600" dirty="0" smtClean="0"/>
            </a:br>
            <a:r>
              <a:rPr lang="tr-TR" sz="3600" dirty="0" smtClean="0"/>
              <a:t/>
            </a:r>
            <a:br>
              <a:rPr lang="tr-TR" sz="3600" dirty="0" smtClean="0"/>
            </a:br>
            <a:r>
              <a:rPr lang="tr-TR" sz="3600" dirty="0"/>
              <a:t/>
            </a:r>
            <a:br>
              <a:rPr lang="tr-TR" sz="3600" dirty="0"/>
            </a:br>
            <a:r>
              <a:rPr lang="tr-TR" dirty="0" smtClean="0"/>
              <a:t/>
            </a:r>
            <a:br>
              <a:rPr lang="tr-TR" dirty="0" smtClean="0"/>
            </a:br>
            <a:r>
              <a:rPr lang="tr-TR" dirty="0" smtClean="0"/>
              <a:t>Destekleme ve Yetiştirme Kursları</a:t>
            </a:r>
            <a:endParaRPr lang="en-US" dirty="0"/>
          </a:p>
        </p:txBody>
      </p:sp>
    </p:spTree>
    <p:extLst>
      <p:ext uri="{BB962C8B-B14F-4D97-AF65-F5344CB8AC3E}">
        <p14:creationId xmlns:p14="http://schemas.microsoft.com/office/powerpoint/2010/main" val="25722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Kurs merkezi müdürü, kendi okulundan öğretmen görevlendirebileceği gibi ilçedeki diğer okullardan bu kurs merkezini tercih eden öğretmenlerden de görevlendirme </a:t>
            </a:r>
            <a:r>
              <a:rPr lang="tr-TR" dirty="0" smtClean="0"/>
              <a:t>yapabilir.</a:t>
            </a:r>
          </a:p>
          <a:p>
            <a:r>
              <a:rPr lang="tr-TR" dirty="0" smtClean="0"/>
              <a:t>İhtiyaç </a:t>
            </a:r>
            <a:r>
              <a:rPr lang="tr-TR" dirty="0"/>
              <a:t>olması hâlinde, e-kurs modülü üzerinde ilçe komisyonundan ders ücreti karşılığında öğretmen görevlendirilmesini talep edebilir. </a:t>
            </a:r>
          </a:p>
          <a:p>
            <a:endParaRPr lang="tr-TR" dirty="0"/>
          </a:p>
        </p:txBody>
      </p:sp>
      <p:sp>
        <p:nvSpPr>
          <p:cNvPr id="3" name="Başlık 2"/>
          <p:cNvSpPr>
            <a:spLocks noGrp="1"/>
          </p:cNvSpPr>
          <p:nvPr>
            <p:ph type="title"/>
          </p:nvPr>
        </p:nvSpPr>
        <p:spPr/>
        <p:txBody>
          <a:bodyPr/>
          <a:lstStyle/>
          <a:p>
            <a:pPr algn="l"/>
            <a:r>
              <a:rPr lang="tr-TR" dirty="0" smtClean="0"/>
              <a:t>Öğretmen Görevlendirme</a:t>
            </a:r>
            <a:endParaRPr lang="tr-TR" dirty="0"/>
          </a:p>
        </p:txBody>
      </p:sp>
    </p:spTree>
    <p:extLst>
      <p:ext uri="{BB962C8B-B14F-4D97-AF65-F5344CB8AC3E}">
        <p14:creationId xmlns:p14="http://schemas.microsoft.com/office/powerpoint/2010/main" val="11752945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en-US" dirty="0" err="1"/>
              <a:t>DYK’larda</a:t>
            </a:r>
            <a:r>
              <a:rPr lang="en-US" dirty="0"/>
              <a:t> </a:t>
            </a:r>
            <a:r>
              <a:rPr lang="en-US" dirty="0" err="1"/>
              <a:t>öncelikle</a:t>
            </a:r>
            <a:r>
              <a:rPr lang="en-US" dirty="0"/>
              <a:t> </a:t>
            </a:r>
            <a:r>
              <a:rPr lang="en-US" dirty="0" err="1"/>
              <a:t>ilçede</a:t>
            </a:r>
            <a:r>
              <a:rPr lang="en-US" dirty="0"/>
              <a:t> </a:t>
            </a:r>
            <a:r>
              <a:rPr lang="en-US" dirty="0" err="1"/>
              <a:t>kadrolu</a:t>
            </a:r>
            <a:r>
              <a:rPr lang="en-US" dirty="0"/>
              <a:t> </a:t>
            </a:r>
            <a:r>
              <a:rPr lang="en-US" dirty="0" err="1"/>
              <a:t>çalışan</a:t>
            </a:r>
            <a:r>
              <a:rPr lang="en-US" dirty="0"/>
              <a:t> </a:t>
            </a:r>
            <a:r>
              <a:rPr lang="en-US" dirty="0" err="1"/>
              <a:t>öğretmenler</a:t>
            </a:r>
            <a:r>
              <a:rPr lang="en-US" dirty="0"/>
              <a:t>, </a:t>
            </a:r>
            <a:r>
              <a:rPr lang="en-US" dirty="0" err="1"/>
              <a:t>kadrolu</a:t>
            </a:r>
            <a:r>
              <a:rPr lang="en-US" dirty="0"/>
              <a:t> </a:t>
            </a:r>
            <a:r>
              <a:rPr lang="en-US" dirty="0" err="1"/>
              <a:t>öğretmenin</a:t>
            </a:r>
            <a:r>
              <a:rPr lang="en-US" dirty="0"/>
              <a:t> </a:t>
            </a:r>
            <a:r>
              <a:rPr lang="en-US" dirty="0" err="1"/>
              <a:t>ihtiyacı</a:t>
            </a:r>
            <a:r>
              <a:rPr lang="en-US" dirty="0"/>
              <a:t> </a:t>
            </a:r>
            <a:r>
              <a:rPr lang="en-US" dirty="0" err="1"/>
              <a:t>karşılamaması</a:t>
            </a:r>
            <a:r>
              <a:rPr lang="en-US" dirty="0"/>
              <a:t> </a:t>
            </a:r>
            <a:r>
              <a:rPr lang="en-US" dirty="0" err="1"/>
              <a:t>durumunda</a:t>
            </a:r>
            <a:r>
              <a:rPr lang="en-US" dirty="0"/>
              <a:t> </a:t>
            </a:r>
            <a:r>
              <a:rPr lang="en-US" dirty="0" err="1"/>
              <a:t>ilçe</a:t>
            </a:r>
            <a:r>
              <a:rPr lang="en-US" dirty="0"/>
              <a:t> </a:t>
            </a:r>
            <a:r>
              <a:rPr lang="en-US" dirty="0" err="1"/>
              <a:t>tarafından</a:t>
            </a:r>
            <a:r>
              <a:rPr lang="en-US" dirty="0"/>
              <a:t> </a:t>
            </a:r>
            <a:r>
              <a:rPr lang="en-US" dirty="0" err="1"/>
              <a:t>çalışmasına</a:t>
            </a:r>
            <a:r>
              <a:rPr lang="en-US" dirty="0"/>
              <a:t> </a:t>
            </a:r>
            <a:r>
              <a:rPr lang="en-US" dirty="0" err="1"/>
              <a:t>onay</a:t>
            </a:r>
            <a:r>
              <a:rPr lang="en-US" dirty="0"/>
              <a:t> </a:t>
            </a:r>
            <a:r>
              <a:rPr lang="en-US" dirty="0" err="1"/>
              <a:t>verilen</a:t>
            </a:r>
            <a:r>
              <a:rPr lang="en-US" dirty="0"/>
              <a:t> </a:t>
            </a:r>
            <a:r>
              <a:rPr lang="en-US" dirty="0" err="1"/>
              <a:t>ücretli</a:t>
            </a:r>
            <a:r>
              <a:rPr lang="en-US" dirty="0"/>
              <a:t> </a:t>
            </a:r>
            <a:r>
              <a:rPr lang="en-US" dirty="0" err="1"/>
              <a:t>öğretmenler</a:t>
            </a:r>
            <a:r>
              <a:rPr lang="en-US" dirty="0"/>
              <a:t> </a:t>
            </a:r>
            <a:r>
              <a:rPr lang="en-US" dirty="0" err="1"/>
              <a:t>görevlendirilir</a:t>
            </a:r>
            <a:r>
              <a:rPr lang="en-US" dirty="0"/>
              <a:t>. </a:t>
            </a:r>
          </a:p>
          <a:p>
            <a:pPr marL="0" indent="0">
              <a:buNone/>
            </a:pPr>
            <a:endParaRPr lang="en-US" dirty="0"/>
          </a:p>
        </p:txBody>
      </p:sp>
      <p:sp>
        <p:nvSpPr>
          <p:cNvPr id="2" name="Başlık 1"/>
          <p:cNvSpPr>
            <a:spLocks noGrp="1"/>
          </p:cNvSpPr>
          <p:nvPr>
            <p:ph type="title"/>
          </p:nvPr>
        </p:nvSpPr>
        <p:spPr/>
        <p:txBody>
          <a:bodyPr/>
          <a:lstStyle/>
          <a:p>
            <a:pPr algn="l"/>
            <a:r>
              <a:rPr lang="tr-TR" dirty="0" smtClean="0"/>
              <a:t>Öncelikli Öğretmenler</a:t>
            </a:r>
            <a:endParaRPr lang="en-US" dirty="0"/>
          </a:p>
        </p:txBody>
      </p:sp>
    </p:spTree>
    <p:extLst>
      <p:ext uri="{BB962C8B-B14F-4D97-AF65-F5344CB8AC3E}">
        <p14:creationId xmlns:p14="http://schemas.microsoft.com/office/powerpoint/2010/main" val="10589622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10000"/>
          </a:bodyPr>
          <a:lstStyle/>
          <a:p>
            <a:endParaRPr lang="tr-TR" dirty="0"/>
          </a:p>
          <a:p>
            <a:r>
              <a:rPr lang="tr-TR" dirty="0" smtClean="0"/>
              <a:t>Kadrolu </a:t>
            </a:r>
            <a:r>
              <a:rPr lang="tr-TR" dirty="0"/>
              <a:t>öğretmenler, </a:t>
            </a:r>
            <a:r>
              <a:rPr lang="tr-TR" dirty="0" err="1"/>
              <a:t>Mebbis</a:t>
            </a:r>
            <a:r>
              <a:rPr lang="tr-TR" dirty="0"/>
              <a:t> şifreleri ile </a:t>
            </a:r>
            <a:r>
              <a:rPr lang="tr-TR" dirty="0" smtClean="0"/>
              <a:t>başvuruda </a:t>
            </a:r>
            <a:r>
              <a:rPr lang="tr-TR" dirty="0"/>
              <a:t>bulunurlar. </a:t>
            </a:r>
            <a:endParaRPr lang="tr-TR" dirty="0" smtClean="0"/>
          </a:p>
          <a:p>
            <a:endParaRPr lang="tr-TR" dirty="0"/>
          </a:p>
          <a:p>
            <a:r>
              <a:rPr lang="tr-TR" dirty="0" smtClean="0"/>
              <a:t>Kadrolu öğretmenler</a:t>
            </a:r>
            <a:r>
              <a:rPr lang="tr-TR" dirty="0"/>
              <a:t>, ilçe içinde görev almak istedikleri üç kurs merkezine kadar tercihte bulunabilir. Tercihleri dışında da görev almak isteyen öğretmenler “Tercihlerim dışında bir kurs merkezinde görevlendirilmek istiyorum” butonunu işaretleyerek ilçedeki öğretmen ihtiyacı bulunan herhangi bir kurs merkezinde görev alma talebinde bulunabilirler. </a:t>
            </a:r>
          </a:p>
          <a:p>
            <a:endParaRPr lang="tr-TR" dirty="0"/>
          </a:p>
          <a:p>
            <a:endParaRPr lang="tr-TR" dirty="0"/>
          </a:p>
        </p:txBody>
      </p:sp>
      <p:sp>
        <p:nvSpPr>
          <p:cNvPr id="3" name="Başlık 2"/>
          <p:cNvSpPr>
            <a:spLocks noGrp="1"/>
          </p:cNvSpPr>
          <p:nvPr>
            <p:ph type="title"/>
          </p:nvPr>
        </p:nvSpPr>
        <p:spPr/>
        <p:txBody>
          <a:bodyPr/>
          <a:lstStyle/>
          <a:p>
            <a:pPr algn="l"/>
            <a:r>
              <a:rPr lang="tr-TR" dirty="0" smtClean="0"/>
              <a:t>Kadrolu Öğretmen Başvurusu</a:t>
            </a:r>
            <a:endParaRPr lang="tr-TR" dirty="0"/>
          </a:p>
        </p:txBody>
      </p:sp>
    </p:spTree>
    <p:extLst>
      <p:ext uri="{BB962C8B-B14F-4D97-AF65-F5344CB8AC3E}">
        <p14:creationId xmlns:p14="http://schemas.microsoft.com/office/powerpoint/2010/main" val="364812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276872"/>
            <a:ext cx="7408333" cy="4392488"/>
          </a:xfrm>
        </p:spPr>
        <p:txBody>
          <a:bodyPr>
            <a:normAutofit fontScale="92500"/>
          </a:bodyPr>
          <a:lstStyle/>
          <a:p>
            <a:endParaRPr lang="tr-TR" dirty="0"/>
          </a:p>
          <a:p>
            <a:r>
              <a:rPr lang="tr-TR" dirty="0"/>
              <a:t>Kurs merkezleri, görev veremedikleri veya görev verildiği hâlde girebilecekleri azami ders saatini dolduramayan öğretmenlerin diğer kurs merkezi tercihlerinde de görev alabilmesi için e-kurs modülü üzerinden “ders tamamlama” butonunu işaretleyerek diğer tercihlerinde görev alması sağlanır. </a:t>
            </a:r>
            <a:endParaRPr lang="tr-TR" dirty="0" smtClean="0"/>
          </a:p>
          <a:p>
            <a:r>
              <a:rPr lang="tr-TR" dirty="0" smtClean="0"/>
              <a:t>Her </a:t>
            </a:r>
            <a:r>
              <a:rPr lang="tr-TR" dirty="0"/>
              <a:t>üç tercihinde de görev alamayan ya da girebilecekleri azami ders saatini doldurmayan öğretmenler “Tercihlerim dışında bir kurs merkezinde görevlendirilmek istiyorum” butonunu işaretlemişler ise ilçe millî eğitim müdürlüklerince ihtiyacı olan diğer kurs merkezlerinde görevlendirilebilirler. </a:t>
            </a:r>
          </a:p>
          <a:p>
            <a:endParaRPr lang="tr-TR" dirty="0"/>
          </a:p>
        </p:txBody>
      </p:sp>
      <p:sp>
        <p:nvSpPr>
          <p:cNvPr id="3" name="Başlık 2"/>
          <p:cNvSpPr>
            <a:spLocks noGrp="1"/>
          </p:cNvSpPr>
          <p:nvPr>
            <p:ph type="title"/>
          </p:nvPr>
        </p:nvSpPr>
        <p:spPr/>
        <p:txBody>
          <a:bodyPr/>
          <a:lstStyle/>
          <a:p>
            <a:pPr algn="l"/>
            <a:r>
              <a:rPr lang="tr-TR" dirty="0"/>
              <a:t>Kadrolu Öğretmen Başvurusu</a:t>
            </a:r>
          </a:p>
        </p:txBody>
      </p:sp>
    </p:spTree>
    <p:extLst>
      <p:ext uri="{BB962C8B-B14F-4D97-AF65-F5344CB8AC3E}">
        <p14:creationId xmlns:p14="http://schemas.microsoft.com/office/powerpoint/2010/main" val="1529852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Ders ücreti karşılığında görev almak isteyen (ücretli) öğretmenler, e-kurs modülü üzerinden sisteme ilk girişte oluşturacakları şifre ile başvurularını yaparak, ilgili evrakı il/ilçe komisyonuna ulaştırır. </a:t>
            </a:r>
          </a:p>
          <a:p>
            <a:endParaRPr lang="tr-TR" dirty="0"/>
          </a:p>
        </p:txBody>
      </p:sp>
      <p:sp>
        <p:nvSpPr>
          <p:cNvPr id="3" name="Başlık 2"/>
          <p:cNvSpPr>
            <a:spLocks noGrp="1"/>
          </p:cNvSpPr>
          <p:nvPr>
            <p:ph type="title"/>
          </p:nvPr>
        </p:nvSpPr>
        <p:spPr/>
        <p:txBody>
          <a:bodyPr/>
          <a:lstStyle/>
          <a:p>
            <a:pPr algn="l"/>
            <a:r>
              <a:rPr lang="tr-TR" dirty="0"/>
              <a:t>Ücretli </a:t>
            </a:r>
            <a:r>
              <a:rPr lang="tr-TR" dirty="0" smtClean="0"/>
              <a:t>Öğretmen </a:t>
            </a:r>
            <a:r>
              <a:rPr lang="tr-TR" dirty="0"/>
              <a:t>Başvurusu</a:t>
            </a:r>
          </a:p>
        </p:txBody>
      </p:sp>
    </p:spTree>
    <p:extLst>
      <p:ext uri="{BB962C8B-B14F-4D97-AF65-F5344CB8AC3E}">
        <p14:creationId xmlns:p14="http://schemas.microsoft.com/office/powerpoint/2010/main" val="1406086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lnSpcReduction="10000"/>
          </a:bodyPr>
          <a:lstStyle/>
          <a:p>
            <a:r>
              <a:rPr lang="tr-TR" dirty="0" smtClean="0"/>
              <a:t>İl/İlçe Komisyonları, kurslarda </a:t>
            </a:r>
            <a:r>
              <a:rPr lang="tr-TR" dirty="0"/>
              <a:t>görev almak isteyen ders ücreti karşılığında görevlendirilecek öğretmen başvurularını inceleyip onaylar, gerekli değerlendirmeleri yaparak e-kurs modülü üzerinden öğretmen talep eden kurs merkezlerine </a:t>
            </a:r>
            <a:r>
              <a:rPr lang="tr-TR" dirty="0" smtClean="0"/>
              <a:t>görevlendirir.</a:t>
            </a:r>
          </a:p>
          <a:p>
            <a:endParaRPr lang="tr-TR" dirty="0"/>
          </a:p>
          <a:p>
            <a:r>
              <a:rPr lang="tr-TR" dirty="0"/>
              <a:t>Ücretli öğretmenlerin hangi okul/kurumlardaki derslerde görev alacakları </a:t>
            </a:r>
            <a:r>
              <a:rPr lang="tr-TR" dirty="0" smtClean="0"/>
              <a:t>il/ilçe </a:t>
            </a:r>
            <a:r>
              <a:rPr lang="tr-TR" dirty="0"/>
              <a:t>komisyonu tarafından belirlenir. </a:t>
            </a:r>
          </a:p>
          <a:p>
            <a:endParaRPr lang="tr-TR" dirty="0"/>
          </a:p>
          <a:p>
            <a:endParaRPr lang="tr-TR" dirty="0"/>
          </a:p>
        </p:txBody>
      </p:sp>
      <p:sp>
        <p:nvSpPr>
          <p:cNvPr id="3" name="Başlık 2"/>
          <p:cNvSpPr>
            <a:spLocks noGrp="1"/>
          </p:cNvSpPr>
          <p:nvPr>
            <p:ph type="title"/>
          </p:nvPr>
        </p:nvSpPr>
        <p:spPr/>
        <p:txBody>
          <a:bodyPr>
            <a:normAutofit fontScale="90000"/>
          </a:bodyPr>
          <a:lstStyle/>
          <a:p>
            <a:pPr algn="l"/>
            <a:r>
              <a:rPr lang="tr-TR" dirty="0" smtClean="0"/>
              <a:t>Ücretli Öğretmen Görevlendirmesi</a:t>
            </a:r>
            <a:endParaRPr lang="tr-TR" dirty="0"/>
          </a:p>
        </p:txBody>
      </p:sp>
    </p:spTree>
    <p:extLst>
      <p:ext uri="{BB962C8B-B14F-4D97-AF65-F5344CB8AC3E}">
        <p14:creationId xmlns:p14="http://schemas.microsoft.com/office/powerpoint/2010/main" val="1788706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85000" lnSpcReduction="20000"/>
          </a:bodyPr>
          <a:lstStyle/>
          <a:p>
            <a:endParaRPr lang="tr-TR" dirty="0"/>
          </a:p>
          <a:p>
            <a:r>
              <a:rPr lang="tr-TR" dirty="0"/>
              <a:t>Örgün eğitime devam eden öğrenciler, okul/kurumlarından alacakları </a:t>
            </a:r>
            <a:r>
              <a:rPr lang="tr-TR" dirty="0" smtClean="0"/>
              <a:t>EBA </a:t>
            </a:r>
            <a:r>
              <a:rPr lang="tr-TR" dirty="0"/>
              <a:t>şifresi ile e-kurs modülü üzerinden başvuru yapar. </a:t>
            </a:r>
          </a:p>
          <a:p>
            <a:endParaRPr lang="tr-TR" dirty="0"/>
          </a:p>
          <a:p>
            <a:r>
              <a:rPr lang="tr-TR" dirty="0"/>
              <a:t>Açık öğretim öğrencileri, halk eğitimi merkezi müdürlüklerince e-kurs modülünden verilecek e-kurs şifresi ile </a:t>
            </a:r>
            <a:r>
              <a:rPr lang="tr-TR" dirty="0" smtClean="0"/>
              <a:t>başvurularını </a:t>
            </a:r>
            <a:r>
              <a:rPr lang="tr-TR" dirty="0"/>
              <a:t>gerçekleştirir. </a:t>
            </a:r>
            <a:endParaRPr lang="tr-TR" dirty="0" smtClean="0"/>
          </a:p>
          <a:p>
            <a:endParaRPr lang="tr-TR" dirty="0"/>
          </a:p>
          <a:p>
            <a:r>
              <a:rPr lang="tr-TR" dirty="0"/>
              <a:t>Özel öğretim kurumlarına devam eden öğrenciler (özel okul öğrencileri), okullarının bulundukları ilçedeki kurs merkezlerinin birine başvurarak alacakları e-kurs şifresi ile aynı ilçedeki kurs merkezlerinden birine e-kurs modülü üzerinden başvuru yapar. </a:t>
            </a:r>
          </a:p>
          <a:p>
            <a:endParaRPr lang="tr-TR" dirty="0"/>
          </a:p>
          <a:p>
            <a:endParaRPr lang="tr-TR" dirty="0"/>
          </a:p>
        </p:txBody>
      </p:sp>
      <p:sp>
        <p:nvSpPr>
          <p:cNvPr id="3" name="Başlık 2"/>
          <p:cNvSpPr>
            <a:spLocks noGrp="1"/>
          </p:cNvSpPr>
          <p:nvPr>
            <p:ph type="title"/>
          </p:nvPr>
        </p:nvSpPr>
        <p:spPr/>
        <p:txBody>
          <a:bodyPr/>
          <a:lstStyle/>
          <a:p>
            <a:pPr algn="l"/>
            <a:r>
              <a:rPr lang="tr-TR" dirty="0" smtClean="0"/>
              <a:t>Öğrenci Başvuruları</a:t>
            </a:r>
            <a:endParaRPr lang="tr-TR" dirty="0"/>
          </a:p>
        </p:txBody>
      </p:sp>
    </p:spTree>
    <p:extLst>
      <p:ext uri="{BB962C8B-B14F-4D97-AF65-F5344CB8AC3E}">
        <p14:creationId xmlns:p14="http://schemas.microsoft.com/office/powerpoint/2010/main" val="1289622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smtClean="0"/>
              <a:t>Kurs Merkezleri, e-Kurs </a:t>
            </a:r>
            <a:r>
              <a:rPr lang="tr-TR" dirty="0"/>
              <a:t>modülü üzerinden öğrencilerin bir önceki yıla ait AYBP, kursiyerlerin diploma notu gibi ölçülebilir kriterleri de dikkate alarak sınıf oluşturma iş ve işlemlerini yapar. </a:t>
            </a:r>
          </a:p>
          <a:p>
            <a:endParaRPr lang="tr-TR" dirty="0"/>
          </a:p>
        </p:txBody>
      </p:sp>
      <p:sp>
        <p:nvSpPr>
          <p:cNvPr id="3" name="Başlık 2"/>
          <p:cNvSpPr>
            <a:spLocks noGrp="1"/>
          </p:cNvSpPr>
          <p:nvPr>
            <p:ph type="title"/>
          </p:nvPr>
        </p:nvSpPr>
        <p:spPr/>
        <p:txBody>
          <a:bodyPr/>
          <a:lstStyle/>
          <a:p>
            <a:pPr algn="l"/>
            <a:r>
              <a:rPr lang="tr-TR" dirty="0" smtClean="0"/>
              <a:t>Sınıf Oluşturma</a:t>
            </a:r>
            <a:endParaRPr lang="tr-TR" dirty="0"/>
          </a:p>
        </p:txBody>
      </p:sp>
    </p:spTree>
    <p:extLst>
      <p:ext uri="{BB962C8B-B14F-4D97-AF65-F5344CB8AC3E}">
        <p14:creationId xmlns:p14="http://schemas.microsoft.com/office/powerpoint/2010/main" val="3270648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endParaRPr lang="tr-TR" dirty="0"/>
          </a:p>
          <a:p>
            <a:r>
              <a:rPr lang="tr-TR" dirty="0"/>
              <a:t>Bir sınıfa devam edecek öğrenci/kursiyer sayısının 10’dan az; 20'den fazla olmaması esastır. Öğrenci/kursiyer sayısının 20’ den fazla olması durumunda ikinci sınıf oluşturulur. Ancak her bir sınıfın azami öğrenci/kursiyer sayısı dolmadan yeni bir kurs sınıfı oluşturulamaz. Ancak, tek sınıflı kurs programlarında sınıf kapasitesi dikkate alınarak öğrenci/kursiyer sayısı 25’e kadar çıkarılabilir. </a:t>
            </a:r>
            <a:endParaRPr lang="tr-TR" dirty="0" smtClean="0"/>
          </a:p>
          <a:p>
            <a:endParaRPr lang="tr-TR" dirty="0" smtClean="0"/>
          </a:p>
          <a:p>
            <a:endParaRPr lang="tr-TR" dirty="0"/>
          </a:p>
        </p:txBody>
      </p:sp>
      <p:sp>
        <p:nvSpPr>
          <p:cNvPr id="2" name="Başlık 1"/>
          <p:cNvSpPr>
            <a:spLocks noGrp="1"/>
          </p:cNvSpPr>
          <p:nvPr>
            <p:ph type="title"/>
          </p:nvPr>
        </p:nvSpPr>
        <p:spPr/>
        <p:txBody>
          <a:bodyPr/>
          <a:lstStyle/>
          <a:p>
            <a:pPr algn="l"/>
            <a:r>
              <a:rPr lang="tr-TR" dirty="0" smtClean="0"/>
              <a:t>Sınıf Öğrenci Sayıları</a:t>
            </a:r>
            <a:endParaRPr lang="tr-TR" dirty="0"/>
          </a:p>
        </p:txBody>
      </p:sp>
    </p:spTree>
    <p:extLst>
      <p:ext uri="{BB962C8B-B14F-4D97-AF65-F5344CB8AC3E}">
        <p14:creationId xmlns:p14="http://schemas.microsoft.com/office/powerpoint/2010/main" val="8717802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Kursa devam eden öğrenci/kursiyer sayısının 10’un altına düşmesi durumunda, kurs sınıfının birleştirilmesi veya kapatılmasına ay sonunda komisyon tarafından karar verilir, bu işlemler e-kurs modülü üzerinden kurs merkezi müdürlüğü tarafından yapılır. </a:t>
            </a:r>
          </a:p>
          <a:p>
            <a:endParaRPr lang="tr-TR" dirty="0"/>
          </a:p>
        </p:txBody>
      </p:sp>
      <p:sp>
        <p:nvSpPr>
          <p:cNvPr id="3" name="Başlık 2"/>
          <p:cNvSpPr>
            <a:spLocks noGrp="1"/>
          </p:cNvSpPr>
          <p:nvPr>
            <p:ph type="title"/>
          </p:nvPr>
        </p:nvSpPr>
        <p:spPr/>
        <p:txBody>
          <a:bodyPr/>
          <a:lstStyle/>
          <a:p>
            <a:pPr algn="l"/>
            <a:r>
              <a:rPr lang="tr-TR" dirty="0"/>
              <a:t>Sınıf Öğrenci Sayıları</a:t>
            </a:r>
          </a:p>
        </p:txBody>
      </p:sp>
    </p:spTree>
    <p:extLst>
      <p:ext uri="{BB962C8B-B14F-4D97-AF65-F5344CB8AC3E}">
        <p14:creationId xmlns:p14="http://schemas.microsoft.com/office/powerpoint/2010/main" val="327962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Takvim</a:t>
            </a:r>
            <a:endParaRPr lang="en-US" dirty="0"/>
          </a:p>
        </p:txBody>
      </p:sp>
      <p:pic>
        <p:nvPicPr>
          <p:cNvPr id="1026" name="Picture 2" descr="C:\Documents and Settings\ACER_SSD120_WINXP_32\Desktop\DYK\untitled.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83036"/>
            <a:ext cx="9144001" cy="5661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8436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060848"/>
            <a:ext cx="7408333" cy="4797152"/>
          </a:xfrm>
        </p:spPr>
        <p:txBody>
          <a:bodyPr>
            <a:normAutofit/>
          </a:bodyPr>
          <a:lstStyle/>
          <a:p>
            <a:endParaRPr lang="tr-TR" dirty="0"/>
          </a:p>
          <a:p>
            <a:r>
              <a:rPr lang="tr-TR" dirty="0"/>
              <a:t>Ortaokulların 5, 6 ve 7. sınıflarındaki öğrenciler ile ortaöğretim kurumlarının 9,10 ve 11. sınıflarındaki öğrenciler en fazla 3 farklı dersten haftalık toplam 12 saate kadar kurs alabilirler</a:t>
            </a:r>
            <a:r>
              <a:rPr lang="tr-TR" dirty="0" smtClean="0"/>
              <a:t>.</a:t>
            </a:r>
          </a:p>
          <a:p>
            <a:r>
              <a:rPr lang="tr-TR" dirty="0" smtClean="0"/>
              <a:t>8</a:t>
            </a:r>
            <a:r>
              <a:rPr lang="tr-TR" dirty="0"/>
              <a:t>. sınıftaki öğrenciler en fazla 6 farklı dersten haftalık 18 saate kadar kurs alabilirler</a:t>
            </a:r>
            <a:r>
              <a:rPr lang="tr-TR" dirty="0" smtClean="0"/>
              <a:t>.</a:t>
            </a:r>
          </a:p>
          <a:p>
            <a:r>
              <a:rPr lang="tr-TR" dirty="0" smtClean="0"/>
              <a:t>Ortaöğretim </a:t>
            </a:r>
            <a:r>
              <a:rPr lang="tr-TR" dirty="0"/>
              <a:t>kurumlarının 12. sınıfındaki öğrenciler ve mezun durumdaki kursiyerler ise en fazla 6 farklı dersten haftalık 24 saate kadar kurs alabilirler. </a:t>
            </a:r>
          </a:p>
          <a:p>
            <a:endParaRPr lang="tr-TR" dirty="0"/>
          </a:p>
        </p:txBody>
      </p:sp>
      <p:sp>
        <p:nvSpPr>
          <p:cNvPr id="3" name="Başlık 2"/>
          <p:cNvSpPr>
            <a:spLocks noGrp="1"/>
          </p:cNvSpPr>
          <p:nvPr>
            <p:ph type="title"/>
          </p:nvPr>
        </p:nvSpPr>
        <p:spPr/>
        <p:txBody>
          <a:bodyPr>
            <a:normAutofit fontScale="90000"/>
          </a:bodyPr>
          <a:lstStyle/>
          <a:p>
            <a:pPr algn="l"/>
            <a:r>
              <a:rPr lang="tr-TR" dirty="0" smtClean="0"/>
              <a:t>Öğrenciler Kaç Dersten Kurs Alabilir?</a:t>
            </a:r>
            <a:endParaRPr lang="tr-TR" dirty="0"/>
          </a:p>
        </p:txBody>
      </p:sp>
    </p:spTree>
    <p:extLst>
      <p:ext uri="{BB962C8B-B14F-4D97-AF65-F5344CB8AC3E}">
        <p14:creationId xmlns:p14="http://schemas.microsoft.com/office/powerpoint/2010/main" val="1733903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4065901"/>
          </a:xfrm>
        </p:spPr>
        <p:txBody>
          <a:bodyPr>
            <a:normAutofit/>
          </a:bodyPr>
          <a:lstStyle/>
          <a:p>
            <a:endParaRPr lang="tr-TR" dirty="0"/>
          </a:p>
          <a:p>
            <a:r>
              <a:rPr lang="tr-TR" dirty="0"/>
              <a:t>Örgün eğitim kurumlarında açılan kurslarda; hafta içi bir günde en fazla 2 farklı dersten toplam 4 saate kadar, hafta sonu bir günde ise en fazla 5 farklı dersten toplam 8 saate kadar kurs </a:t>
            </a:r>
            <a:r>
              <a:rPr lang="tr-TR" dirty="0" smtClean="0"/>
              <a:t>verilebilir.</a:t>
            </a:r>
          </a:p>
          <a:p>
            <a:r>
              <a:rPr lang="tr-TR" dirty="0" smtClean="0"/>
              <a:t>Yaygın </a:t>
            </a:r>
            <a:r>
              <a:rPr lang="tr-TR" dirty="0"/>
              <a:t>eğitim kurumlarınca yürütülen </a:t>
            </a:r>
            <a:r>
              <a:rPr lang="tr-TR" dirty="0" err="1"/>
              <a:t>DYK’larda</a:t>
            </a:r>
            <a:r>
              <a:rPr lang="tr-TR" dirty="0"/>
              <a:t> ise bu süreler halk eğitim merkezi müdürlüklerince belirlenir. </a:t>
            </a:r>
            <a:endParaRPr lang="tr-TR" dirty="0" smtClean="0"/>
          </a:p>
          <a:p>
            <a:r>
              <a:rPr lang="tr-TR" dirty="0" err="1" smtClean="0"/>
              <a:t>DYK’larda</a:t>
            </a:r>
            <a:r>
              <a:rPr lang="tr-TR" dirty="0" smtClean="0"/>
              <a:t> </a:t>
            </a:r>
            <a:r>
              <a:rPr lang="tr-TR" dirty="0"/>
              <a:t>1 dersten dönemlik açılan kurs süresi 16, yıllık açılan kursun süresi ise 32 ders saatinden az olamaz. Yaz kurslarında bu hüküm uygulanmaz. </a:t>
            </a:r>
          </a:p>
          <a:p>
            <a:endParaRPr lang="tr-TR" dirty="0"/>
          </a:p>
          <a:p>
            <a:endParaRPr lang="tr-TR" dirty="0"/>
          </a:p>
        </p:txBody>
      </p:sp>
      <p:sp>
        <p:nvSpPr>
          <p:cNvPr id="3" name="Başlık 2"/>
          <p:cNvSpPr>
            <a:spLocks noGrp="1"/>
          </p:cNvSpPr>
          <p:nvPr>
            <p:ph type="title"/>
          </p:nvPr>
        </p:nvSpPr>
        <p:spPr/>
        <p:txBody>
          <a:bodyPr/>
          <a:lstStyle/>
          <a:p>
            <a:pPr algn="l"/>
            <a:r>
              <a:rPr lang="tr-TR" dirty="0" smtClean="0"/>
              <a:t>Kurs Programı</a:t>
            </a:r>
            <a:endParaRPr lang="tr-TR" dirty="0"/>
          </a:p>
        </p:txBody>
      </p:sp>
    </p:spTree>
    <p:extLst>
      <p:ext uri="{BB962C8B-B14F-4D97-AF65-F5344CB8AC3E}">
        <p14:creationId xmlns:p14="http://schemas.microsoft.com/office/powerpoint/2010/main" val="6735959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408333" cy="3777283"/>
          </a:xfrm>
        </p:spPr>
        <p:txBody>
          <a:bodyPr>
            <a:normAutofit lnSpcReduction="10000"/>
          </a:bodyPr>
          <a:lstStyle/>
          <a:p>
            <a:endParaRPr lang="en-US" dirty="0"/>
          </a:p>
          <a:p>
            <a:r>
              <a:rPr lang="en-US" dirty="0" err="1"/>
              <a:t>DYK’ların</a:t>
            </a:r>
            <a:r>
              <a:rPr lang="en-US" dirty="0"/>
              <a:t>, </a:t>
            </a:r>
            <a:r>
              <a:rPr lang="en-US" dirty="0" err="1"/>
              <a:t>örgün</a:t>
            </a:r>
            <a:r>
              <a:rPr lang="en-US" dirty="0"/>
              <a:t> </a:t>
            </a:r>
            <a:r>
              <a:rPr lang="en-US" dirty="0" err="1"/>
              <a:t>eğitim</a:t>
            </a:r>
            <a:r>
              <a:rPr lang="en-US" dirty="0"/>
              <a:t> </a:t>
            </a:r>
            <a:r>
              <a:rPr lang="en-US" dirty="0" err="1"/>
              <a:t>müfredatı</a:t>
            </a:r>
            <a:r>
              <a:rPr lang="en-US" dirty="0"/>
              <a:t> </a:t>
            </a:r>
            <a:r>
              <a:rPr lang="en-US" dirty="0" err="1"/>
              <a:t>kapsamında</a:t>
            </a:r>
            <a:r>
              <a:rPr lang="en-US" dirty="0"/>
              <a:t> </a:t>
            </a:r>
            <a:r>
              <a:rPr lang="en-US" dirty="0" err="1"/>
              <a:t>Ölçme</a:t>
            </a:r>
            <a:r>
              <a:rPr lang="en-US" dirty="0"/>
              <a:t>, </a:t>
            </a:r>
            <a:r>
              <a:rPr lang="en-US" dirty="0" err="1"/>
              <a:t>Değerlendirme</a:t>
            </a:r>
            <a:r>
              <a:rPr lang="en-US" dirty="0"/>
              <a:t> </a:t>
            </a:r>
            <a:r>
              <a:rPr lang="en-US" dirty="0" err="1"/>
              <a:t>ve</a:t>
            </a:r>
            <a:r>
              <a:rPr lang="en-US" dirty="0"/>
              <a:t> </a:t>
            </a:r>
            <a:r>
              <a:rPr lang="en-US" dirty="0" err="1"/>
              <a:t>Sınav</a:t>
            </a:r>
            <a:r>
              <a:rPr lang="en-US" dirty="0"/>
              <a:t> </a:t>
            </a:r>
            <a:r>
              <a:rPr lang="en-US" dirty="0" err="1"/>
              <a:t>Hizmetleri</a:t>
            </a:r>
            <a:r>
              <a:rPr lang="en-US" dirty="0"/>
              <a:t> </a:t>
            </a:r>
            <a:r>
              <a:rPr lang="en-US" dirty="0" err="1"/>
              <a:t>Genel</a:t>
            </a:r>
            <a:r>
              <a:rPr lang="en-US" dirty="0"/>
              <a:t> </a:t>
            </a:r>
            <a:r>
              <a:rPr lang="en-US" dirty="0" err="1"/>
              <a:t>Müdürlüğü</a:t>
            </a:r>
            <a:r>
              <a:rPr lang="en-US" dirty="0"/>
              <a:t> </a:t>
            </a:r>
            <a:r>
              <a:rPr lang="en-US" dirty="0" err="1"/>
              <a:t>resmî</a:t>
            </a:r>
            <a:r>
              <a:rPr lang="en-US" dirty="0"/>
              <a:t> internet </a:t>
            </a:r>
            <a:r>
              <a:rPr lang="en-US" dirty="0" err="1"/>
              <a:t>sayfasında</a:t>
            </a:r>
            <a:r>
              <a:rPr lang="en-US" dirty="0"/>
              <a:t> </a:t>
            </a:r>
            <a:r>
              <a:rPr lang="en-US" dirty="0" err="1"/>
              <a:t>yayımlanan</a:t>
            </a:r>
            <a:r>
              <a:rPr lang="en-US" dirty="0"/>
              <a:t> </a:t>
            </a:r>
            <a:r>
              <a:rPr lang="en-US" dirty="0" err="1"/>
              <a:t>kurslara</a:t>
            </a:r>
            <a:r>
              <a:rPr lang="en-US" dirty="0"/>
              <a:t> </a:t>
            </a:r>
            <a:r>
              <a:rPr lang="en-US" dirty="0" err="1"/>
              <a:t>ait</a:t>
            </a:r>
            <a:r>
              <a:rPr lang="en-US" dirty="0"/>
              <a:t> </a:t>
            </a:r>
            <a:r>
              <a:rPr lang="en-US" dirty="0" err="1"/>
              <a:t>ders</a:t>
            </a:r>
            <a:r>
              <a:rPr lang="en-US" dirty="0"/>
              <a:t> </a:t>
            </a:r>
            <a:r>
              <a:rPr lang="en-US" dirty="0" err="1"/>
              <a:t>planları</a:t>
            </a:r>
            <a:r>
              <a:rPr lang="en-US" dirty="0"/>
              <a:t> </a:t>
            </a:r>
            <a:r>
              <a:rPr lang="en-US" dirty="0" err="1"/>
              <a:t>çerçevesinde</a:t>
            </a:r>
            <a:r>
              <a:rPr lang="en-US" dirty="0"/>
              <a:t> </a:t>
            </a:r>
            <a:r>
              <a:rPr lang="en-US" dirty="0" err="1"/>
              <a:t>yürütülmesi</a:t>
            </a:r>
            <a:r>
              <a:rPr lang="en-US" dirty="0"/>
              <a:t> </a:t>
            </a:r>
            <a:r>
              <a:rPr lang="en-US" dirty="0" err="1" smtClean="0"/>
              <a:t>esastır</a:t>
            </a:r>
            <a:r>
              <a:rPr lang="en-US" dirty="0" smtClean="0"/>
              <a:t>.</a:t>
            </a:r>
            <a:endParaRPr lang="tr-TR" dirty="0" smtClean="0"/>
          </a:p>
          <a:p>
            <a:r>
              <a:rPr lang="en-US" dirty="0" err="1" smtClean="0"/>
              <a:t>Planı</a:t>
            </a:r>
            <a:r>
              <a:rPr lang="en-US" dirty="0" smtClean="0"/>
              <a:t> </a:t>
            </a:r>
            <a:r>
              <a:rPr lang="en-US" dirty="0" err="1"/>
              <a:t>yayımlanmayan</a:t>
            </a:r>
            <a:r>
              <a:rPr lang="en-US" dirty="0"/>
              <a:t> </a:t>
            </a:r>
            <a:r>
              <a:rPr lang="en-US" dirty="0" err="1"/>
              <a:t>dersler</a:t>
            </a:r>
            <a:r>
              <a:rPr lang="en-US" dirty="0"/>
              <a:t> </a:t>
            </a:r>
            <a:r>
              <a:rPr lang="en-US" dirty="0" err="1"/>
              <a:t>için</a:t>
            </a:r>
            <a:r>
              <a:rPr lang="en-US" dirty="0"/>
              <a:t> o </a:t>
            </a:r>
            <a:r>
              <a:rPr lang="en-US" dirty="0" err="1"/>
              <a:t>derse</a:t>
            </a:r>
            <a:r>
              <a:rPr lang="en-US" dirty="0"/>
              <a:t> </a:t>
            </a:r>
            <a:r>
              <a:rPr lang="en-US" dirty="0" err="1"/>
              <a:t>giren</a:t>
            </a:r>
            <a:r>
              <a:rPr lang="en-US" dirty="0"/>
              <a:t> </a:t>
            </a:r>
            <a:r>
              <a:rPr lang="en-US" dirty="0" err="1"/>
              <a:t>öğretmen</a:t>
            </a:r>
            <a:r>
              <a:rPr lang="en-US" dirty="0"/>
              <a:t> </a:t>
            </a:r>
            <a:r>
              <a:rPr lang="en-US" dirty="0" err="1"/>
              <a:t>tarafından</a:t>
            </a:r>
            <a:r>
              <a:rPr lang="en-US" dirty="0"/>
              <a:t> </a:t>
            </a:r>
            <a:r>
              <a:rPr lang="en-US" dirty="0" err="1"/>
              <a:t>ders</a:t>
            </a:r>
            <a:r>
              <a:rPr lang="en-US" dirty="0"/>
              <a:t> </a:t>
            </a:r>
            <a:r>
              <a:rPr lang="en-US" dirty="0" err="1"/>
              <a:t>planı</a:t>
            </a:r>
            <a:r>
              <a:rPr lang="en-US" dirty="0"/>
              <a:t> </a:t>
            </a:r>
            <a:r>
              <a:rPr lang="en-US" dirty="0" err="1" smtClean="0"/>
              <a:t>oluşturulur</a:t>
            </a:r>
            <a:r>
              <a:rPr lang="en-US" dirty="0" smtClean="0"/>
              <a:t>.</a:t>
            </a:r>
            <a:endParaRPr lang="tr-TR" dirty="0" smtClean="0"/>
          </a:p>
          <a:p>
            <a:r>
              <a:rPr lang="en-US" dirty="0" err="1" smtClean="0"/>
              <a:t>Kurslara</a:t>
            </a:r>
            <a:r>
              <a:rPr lang="en-US" dirty="0" smtClean="0"/>
              <a:t> </a:t>
            </a:r>
            <a:r>
              <a:rPr lang="en-US" dirty="0" err="1"/>
              <a:t>ait</a:t>
            </a:r>
            <a:r>
              <a:rPr lang="en-US" dirty="0"/>
              <a:t> </a:t>
            </a:r>
            <a:r>
              <a:rPr lang="en-US" dirty="0" err="1"/>
              <a:t>ders</a:t>
            </a:r>
            <a:r>
              <a:rPr lang="en-US" dirty="0"/>
              <a:t> </a:t>
            </a:r>
            <a:r>
              <a:rPr lang="en-US" dirty="0" err="1"/>
              <a:t>planları</a:t>
            </a:r>
            <a:r>
              <a:rPr lang="en-US" dirty="0"/>
              <a:t> en </a:t>
            </a:r>
            <a:r>
              <a:rPr lang="en-US" dirty="0" err="1"/>
              <a:t>geç</a:t>
            </a:r>
            <a:r>
              <a:rPr lang="en-US" dirty="0"/>
              <a:t> </a:t>
            </a:r>
            <a:r>
              <a:rPr lang="en-US" dirty="0" err="1"/>
              <a:t>kursların</a:t>
            </a:r>
            <a:r>
              <a:rPr lang="en-US" dirty="0"/>
              <a:t> </a:t>
            </a:r>
            <a:r>
              <a:rPr lang="en-US" dirty="0" err="1"/>
              <a:t>açıldığı</a:t>
            </a:r>
            <a:r>
              <a:rPr lang="en-US" dirty="0"/>
              <a:t> </a:t>
            </a:r>
            <a:r>
              <a:rPr lang="en-US" dirty="0" err="1"/>
              <a:t>haftanın</a:t>
            </a:r>
            <a:r>
              <a:rPr lang="en-US" dirty="0"/>
              <a:t> son </a:t>
            </a:r>
            <a:r>
              <a:rPr lang="en-US" dirty="0" err="1"/>
              <a:t>iş</a:t>
            </a:r>
            <a:r>
              <a:rPr lang="en-US" dirty="0"/>
              <a:t> </a:t>
            </a:r>
            <a:r>
              <a:rPr lang="en-US" dirty="0" err="1"/>
              <a:t>gününe</a:t>
            </a:r>
            <a:r>
              <a:rPr lang="en-US" dirty="0"/>
              <a:t> </a:t>
            </a:r>
            <a:r>
              <a:rPr lang="en-US" dirty="0" err="1"/>
              <a:t>kadar</a:t>
            </a:r>
            <a:r>
              <a:rPr lang="en-US" dirty="0"/>
              <a:t> </a:t>
            </a:r>
            <a:r>
              <a:rPr lang="en-US" dirty="0" err="1"/>
              <a:t>kurs</a:t>
            </a:r>
            <a:r>
              <a:rPr lang="en-US" dirty="0"/>
              <a:t> </a:t>
            </a:r>
            <a:r>
              <a:rPr lang="en-US" dirty="0" err="1"/>
              <a:t>merkezi</a:t>
            </a:r>
            <a:r>
              <a:rPr lang="en-US" dirty="0"/>
              <a:t> </a:t>
            </a:r>
            <a:r>
              <a:rPr lang="en-US" dirty="0" err="1"/>
              <a:t>müdürlüğünce</a:t>
            </a:r>
            <a:r>
              <a:rPr lang="en-US" dirty="0"/>
              <a:t> </a:t>
            </a:r>
            <a:r>
              <a:rPr lang="en-US" dirty="0" err="1"/>
              <a:t>onaylanır</a:t>
            </a:r>
            <a:r>
              <a:rPr lang="en-US" dirty="0"/>
              <a:t>. </a:t>
            </a:r>
          </a:p>
          <a:p>
            <a:endParaRPr lang="en-US" dirty="0"/>
          </a:p>
        </p:txBody>
      </p:sp>
      <p:sp>
        <p:nvSpPr>
          <p:cNvPr id="2" name="Başlık 1"/>
          <p:cNvSpPr>
            <a:spLocks noGrp="1"/>
          </p:cNvSpPr>
          <p:nvPr>
            <p:ph type="title"/>
          </p:nvPr>
        </p:nvSpPr>
        <p:spPr/>
        <p:txBody>
          <a:bodyPr/>
          <a:lstStyle/>
          <a:p>
            <a:pPr algn="l"/>
            <a:r>
              <a:rPr lang="tr-TR" dirty="0" err="1" smtClean="0"/>
              <a:t>DYK’larda</a:t>
            </a:r>
            <a:r>
              <a:rPr lang="tr-TR" dirty="0" smtClean="0"/>
              <a:t> Müfredat</a:t>
            </a:r>
            <a:endParaRPr lang="en-US" dirty="0"/>
          </a:p>
        </p:txBody>
      </p:sp>
    </p:spTree>
    <p:extLst>
      <p:ext uri="{BB962C8B-B14F-4D97-AF65-F5344CB8AC3E}">
        <p14:creationId xmlns:p14="http://schemas.microsoft.com/office/powerpoint/2010/main" val="2533794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Kurslara ait ders planları, haftalık örnek ders programları ve kazanım kavrama testleri Ölçme, Değerlendirme ve Sınav Hizmetleri Genel Müdürlüğü resmî internet sayfasında Kurslar bölümünde yayımlanır. </a:t>
            </a:r>
          </a:p>
          <a:p>
            <a:endParaRPr lang="tr-TR" dirty="0"/>
          </a:p>
        </p:txBody>
      </p:sp>
      <p:sp>
        <p:nvSpPr>
          <p:cNvPr id="3" name="Başlık 2"/>
          <p:cNvSpPr>
            <a:spLocks noGrp="1"/>
          </p:cNvSpPr>
          <p:nvPr>
            <p:ph type="title"/>
          </p:nvPr>
        </p:nvSpPr>
        <p:spPr/>
        <p:txBody>
          <a:bodyPr/>
          <a:lstStyle/>
          <a:p>
            <a:pPr algn="l"/>
            <a:r>
              <a:rPr lang="tr-TR" dirty="0" err="1"/>
              <a:t>DYK’larda</a:t>
            </a:r>
            <a:r>
              <a:rPr lang="tr-TR" dirty="0"/>
              <a:t> Müfredat</a:t>
            </a:r>
          </a:p>
        </p:txBody>
      </p:sp>
    </p:spTree>
    <p:extLst>
      <p:ext uri="{BB962C8B-B14F-4D97-AF65-F5344CB8AC3E}">
        <p14:creationId xmlns:p14="http://schemas.microsoft.com/office/powerpoint/2010/main" val="1716319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Kurslara devamları süresince kurs disiplinini ve işleyişini bozucu hâl ve hareketleri görülen öğrenci veya kursiyerler hakkında, kayıtlı oldukları okul/kurumların ilgili mevzuatına göre işlem yapılır. </a:t>
            </a:r>
          </a:p>
          <a:p>
            <a:pPr marL="0" indent="0">
              <a:buNone/>
            </a:pPr>
            <a:endParaRPr lang="tr-TR" dirty="0"/>
          </a:p>
        </p:txBody>
      </p:sp>
      <p:sp>
        <p:nvSpPr>
          <p:cNvPr id="3" name="Başlık 2"/>
          <p:cNvSpPr>
            <a:spLocks noGrp="1"/>
          </p:cNvSpPr>
          <p:nvPr>
            <p:ph type="title"/>
          </p:nvPr>
        </p:nvSpPr>
        <p:spPr/>
        <p:txBody>
          <a:bodyPr/>
          <a:lstStyle/>
          <a:p>
            <a:pPr algn="l"/>
            <a:r>
              <a:rPr lang="tr-TR" dirty="0" smtClean="0"/>
              <a:t>Kurs Disiplini</a:t>
            </a:r>
            <a:endParaRPr lang="tr-TR" dirty="0"/>
          </a:p>
        </p:txBody>
      </p:sp>
    </p:spTree>
    <p:extLst>
      <p:ext uri="{BB962C8B-B14F-4D97-AF65-F5344CB8AC3E}">
        <p14:creationId xmlns:p14="http://schemas.microsoft.com/office/powerpoint/2010/main" val="1257614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en-US" dirty="0" err="1"/>
              <a:t>DYK’lar</a:t>
            </a:r>
            <a:r>
              <a:rPr lang="en-US" dirty="0"/>
              <a:t> </a:t>
            </a:r>
            <a:r>
              <a:rPr lang="en-US" dirty="0" err="1"/>
              <a:t>özel</a:t>
            </a:r>
            <a:r>
              <a:rPr lang="en-US" dirty="0"/>
              <a:t> </a:t>
            </a:r>
            <a:r>
              <a:rPr lang="en-US" dirty="0" err="1"/>
              <a:t>öğretim</a:t>
            </a:r>
            <a:r>
              <a:rPr lang="en-US" dirty="0"/>
              <a:t> </a:t>
            </a:r>
            <a:r>
              <a:rPr lang="en-US" dirty="0" err="1"/>
              <a:t>kurumları</a:t>
            </a:r>
            <a:r>
              <a:rPr lang="en-US" dirty="0"/>
              <a:t> </a:t>
            </a:r>
            <a:r>
              <a:rPr lang="en-US" dirty="0" err="1"/>
              <a:t>veya</a:t>
            </a:r>
            <a:r>
              <a:rPr lang="en-US" dirty="0"/>
              <a:t> </a:t>
            </a:r>
            <a:r>
              <a:rPr lang="en-US" dirty="0" err="1"/>
              <a:t>herhangi</a:t>
            </a:r>
            <a:r>
              <a:rPr lang="en-US" dirty="0"/>
              <a:t> </a:t>
            </a:r>
            <a:r>
              <a:rPr lang="en-US" dirty="0" err="1"/>
              <a:t>bir</a:t>
            </a:r>
            <a:r>
              <a:rPr lang="en-US" dirty="0"/>
              <a:t> </a:t>
            </a:r>
            <a:r>
              <a:rPr lang="en-US" dirty="0" err="1"/>
              <a:t>yayınevi</a:t>
            </a:r>
            <a:r>
              <a:rPr lang="en-US" dirty="0"/>
              <a:t> </a:t>
            </a:r>
            <a:r>
              <a:rPr lang="en-US" dirty="0" err="1"/>
              <a:t>ile</a:t>
            </a:r>
            <a:r>
              <a:rPr lang="en-US" dirty="0"/>
              <a:t> </a:t>
            </a:r>
            <a:r>
              <a:rPr lang="en-US" dirty="0" err="1"/>
              <a:t>iş</a:t>
            </a:r>
            <a:r>
              <a:rPr lang="en-US" dirty="0"/>
              <a:t> </a:t>
            </a:r>
            <a:r>
              <a:rPr lang="en-US" dirty="0" err="1"/>
              <a:t>birliği</a:t>
            </a:r>
            <a:r>
              <a:rPr lang="en-US" dirty="0"/>
              <a:t> </a:t>
            </a:r>
            <a:r>
              <a:rPr lang="en-US" dirty="0" err="1"/>
              <a:t>içinde</a:t>
            </a:r>
            <a:r>
              <a:rPr lang="en-US" dirty="0"/>
              <a:t> </a:t>
            </a:r>
            <a:r>
              <a:rPr lang="en-US" dirty="0" err="1"/>
              <a:t>açılamaz</a:t>
            </a:r>
            <a:r>
              <a:rPr lang="en-US" dirty="0"/>
              <a:t>. </a:t>
            </a:r>
          </a:p>
          <a:p>
            <a:pPr marL="0" indent="0">
              <a:buNone/>
            </a:pPr>
            <a:endParaRPr lang="en-US" dirty="0"/>
          </a:p>
        </p:txBody>
      </p:sp>
      <p:sp>
        <p:nvSpPr>
          <p:cNvPr id="2" name="Başlık 1"/>
          <p:cNvSpPr>
            <a:spLocks noGrp="1"/>
          </p:cNvSpPr>
          <p:nvPr>
            <p:ph type="title"/>
          </p:nvPr>
        </p:nvSpPr>
        <p:spPr/>
        <p:txBody>
          <a:bodyPr>
            <a:normAutofit fontScale="90000"/>
          </a:bodyPr>
          <a:lstStyle/>
          <a:p>
            <a:pPr algn="l"/>
            <a:r>
              <a:rPr lang="tr-TR" dirty="0" err="1" smtClean="0"/>
              <a:t>DYK’lar</a:t>
            </a:r>
            <a:r>
              <a:rPr lang="tr-TR" dirty="0" smtClean="0"/>
              <a:t> ve Özel Öğretim Kurumları</a:t>
            </a:r>
            <a:endParaRPr lang="en-US" dirty="0"/>
          </a:p>
        </p:txBody>
      </p:sp>
    </p:spTree>
    <p:extLst>
      <p:ext uri="{BB962C8B-B14F-4D97-AF65-F5344CB8AC3E}">
        <p14:creationId xmlns:p14="http://schemas.microsoft.com/office/powerpoint/2010/main" val="3751207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r>
              <a:rPr lang="tr-TR" dirty="0" smtClean="0"/>
              <a:t>a</a:t>
            </a:r>
            <a:r>
              <a:rPr lang="tr-TR" dirty="0"/>
              <a:t>) Öğrenci/kursiyer yoklama defteri,</a:t>
            </a:r>
          </a:p>
          <a:p>
            <a:r>
              <a:rPr lang="tr-TR" dirty="0"/>
              <a:t>b) Kurs ders defteri,</a:t>
            </a:r>
          </a:p>
          <a:p>
            <a:r>
              <a:rPr lang="tr-TR" dirty="0"/>
              <a:t>c) Gelen ve giden yazı defteri,</a:t>
            </a:r>
          </a:p>
          <a:p>
            <a:r>
              <a:rPr lang="tr-TR" dirty="0"/>
              <a:t>ç) Gelen ve giden yazı dosyası,</a:t>
            </a:r>
          </a:p>
          <a:p>
            <a:r>
              <a:rPr lang="tr-TR" dirty="0"/>
              <a:t>d) Kurs ders plânları dosyası,</a:t>
            </a:r>
          </a:p>
          <a:p>
            <a:r>
              <a:rPr lang="tr-TR" dirty="0"/>
              <a:t>e) Denetim defteri,</a:t>
            </a:r>
          </a:p>
          <a:p>
            <a:r>
              <a:rPr lang="tr-TR" dirty="0"/>
              <a:t>f) Kursiyer belge defteri</a:t>
            </a:r>
          </a:p>
          <a:p>
            <a:endParaRPr lang="tr-TR" dirty="0"/>
          </a:p>
        </p:txBody>
      </p:sp>
      <p:sp>
        <p:nvSpPr>
          <p:cNvPr id="3" name="Başlık 2"/>
          <p:cNvSpPr>
            <a:spLocks noGrp="1"/>
          </p:cNvSpPr>
          <p:nvPr>
            <p:ph type="title"/>
          </p:nvPr>
        </p:nvSpPr>
        <p:spPr/>
        <p:txBody>
          <a:bodyPr>
            <a:noAutofit/>
          </a:bodyPr>
          <a:lstStyle/>
          <a:p>
            <a:pPr algn="l"/>
            <a:r>
              <a:rPr lang="tr-TR" sz="2800" dirty="0"/>
              <a:t>Kurslarla </a:t>
            </a:r>
            <a:r>
              <a:rPr lang="tr-TR" sz="2800" dirty="0" smtClean="0"/>
              <a:t>İlgili Olarak Kurs Merkezlerinde Tutulacak Defter </a:t>
            </a:r>
            <a:r>
              <a:rPr lang="tr-TR" sz="2800" dirty="0"/>
              <a:t>ve </a:t>
            </a:r>
            <a:r>
              <a:rPr lang="tr-TR" sz="2800" dirty="0" smtClean="0"/>
              <a:t>Dosyalar</a:t>
            </a:r>
            <a:r>
              <a:rPr lang="tr-TR" sz="2800" dirty="0"/>
              <a:t/>
            </a:r>
            <a:br>
              <a:rPr lang="tr-TR" sz="2800" dirty="0"/>
            </a:br>
            <a:endParaRPr lang="tr-TR" sz="2800" dirty="0"/>
          </a:p>
        </p:txBody>
      </p:sp>
    </p:spTree>
    <p:extLst>
      <p:ext uri="{BB962C8B-B14F-4D97-AF65-F5344CB8AC3E}">
        <p14:creationId xmlns:p14="http://schemas.microsoft.com/office/powerpoint/2010/main" val="18182858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en-US" dirty="0" err="1"/>
              <a:t>iş</a:t>
            </a:r>
            <a:r>
              <a:rPr lang="en-US" dirty="0"/>
              <a:t> </a:t>
            </a:r>
            <a:r>
              <a:rPr lang="en-US" dirty="0" err="1"/>
              <a:t>ve</a:t>
            </a:r>
            <a:r>
              <a:rPr lang="en-US" dirty="0"/>
              <a:t> </a:t>
            </a:r>
            <a:r>
              <a:rPr lang="en-US" dirty="0" err="1"/>
              <a:t>işlemler</a:t>
            </a:r>
            <a:r>
              <a:rPr lang="en-US" dirty="0"/>
              <a:t>, e- </a:t>
            </a:r>
            <a:r>
              <a:rPr lang="en-US" dirty="0" err="1"/>
              <a:t>kurs</a:t>
            </a:r>
            <a:r>
              <a:rPr lang="en-US" dirty="0"/>
              <a:t> (http://odsgm.meb.gov.tr/kurslar </a:t>
            </a:r>
            <a:r>
              <a:rPr lang="en-US" dirty="0" err="1"/>
              <a:t>ve</a:t>
            </a:r>
            <a:r>
              <a:rPr lang="en-US" dirty="0"/>
              <a:t> http://e-kurs.eba.gov.tr/) </a:t>
            </a:r>
            <a:r>
              <a:rPr lang="en-US" dirty="0" err="1"/>
              <a:t>modülü</a:t>
            </a:r>
            <a:r>
              <a:rPr lang="en-US" dirty="0"/>
              <a:t> </a:t>
            </a:r>
            <a:r>
              <a:rPr lang="en-US" dirty="0" err="1"/>
              <a:t>üzerinden</a:t>
            </a:r>
            <a:r>
              <a:rPr lang="en-US" dirty="0"/>
              <a:t> </a:t>
            </a:r>
            <a:r>
              <a:rPr lang="en-US" dirty="0" err="1"/>
              <a:t>yapılır</a:t>
            </a:r>
            <a:r>
              <a:rPr lang="en-US" dirty="0"/>
              <a:t>. </a:t>
            </a:r>
          </a:p>
          <a:p>
            <a:endParaRPr lang="en-US" dirty="0"/>
          </a:p>
        </p:txBody>
      </p:sp>
      <p:sp>
        <p:nvSpPr>
          <p:cNvPr id="2" name="Başlık 1"/>
          <p:cNvSpPr>
            <a:spLocks noGrp="1"/>
          </p:cNvSpPr>
          <p:nvPr>
            <p:ph type="title"/>
          </p:nvPr>
        </p:nvSpPr>
        <p:spPr/>
        <p:txBody>
          <a:bodyPr/>
          <a:lstStyle/>
          <a:p>
            <a:pPr algn="l"/>
            <a:r>
              <a:rPr lang="tr-TR" dirty="0" smtClean="0"/>
              <a:t>E-Kurs Modülü</a:t>
            </a:r>
            <a:endParaRPr lang="en-US" dirty="0"/>
          </a:p>
        </p:txBody>
      </p:sp>
    </p:spTree>
    <p:extLst>
      <p:ext uri="{BB962C8B-B14F-4D97-AF65-F5344CB8AC3E}">
        <p14:creationId xmlns:p14="http://schemas.microsoft.com/office/powerpoint/2010/main" val="21994441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en-US" dirty="0" err="1"/>
              <a:t>Kursların</a:t>
            </a:r>
            <a:r>
              <a:rPr lang="en-US" dirty="0"/>
              <a:t> </a:t>
            </a:r>
            <a:r>
              <a:rPr lang="en-US" dirty="0" err="1"/>
              <a:t>onay</a:t>
            </a:r>
            <a:r>
              <a:rPr lang="en-US" dirty="0"/>
              <a:t> </a:t>
            </a:r>
            <a:r>
              <a:rPr lang="en-US" dirty="0" err="1"/>
              <a:t>ve</a:t>
            </a:r>
            <a:r>
              <a:rPr lang="en-US" dirty="0"/>
              <a:t> </a:t>
            </a:r>
            <a:r>
              <a:rPr lang="en-US" dirty="0" err="1"/>
              <a:t>denetimi</a:t>
            </a:r>
            <a:r>
              <a:rPr lang="en-US" dirty="0"/>
              <a:t> </a:t>
            </a:r>
            <a:r>
              <a:rPr lang="en-US" dirty="0" err="1"/>
              <a:t>milli</a:t>
            </a:r>
            <a:r>
              <a:rPr lang="en-US" dirty="0"/>
              <a:t> </a:t>
            </a:r>
            <a:r>
              <a:rPr lang="en-US" dirty="0" err="1"/>
              <a:t>eğitim</a:t>
            </a:r>
            <a:r>
              <a:rPr lang="en-US" dirty="0"/>
              <a:t> </a:t>
            </a:r>
            <a:r>
              <a:rPr lang="en-US" dirty="0" err="1"/>
              <a:t>müdürlüğü</a:t>
            </a:r>
            <a:r>
              <a:rPr lang="en-US" dirty="0"/>
              <a:t> </a:t>
            </a:r>
            <a:r>
              <a:rPr lang="en-US" dirty="0" err="1"/>
              <a:t>adına</a:t>
            </a:r>
            <a:r>
              <a:rPr lang="en-US" dirty="0"/>
              <a:t> </a:t>
            </a:r>
            <a:r>
              <a:rPr lang="en-US" dirty="0" err="1"/>
              <a:t>il</a:t>
            </a:r>
            <a:r>
              <a:rPr lang="en-US" dirty="0"/>
              <a:t>/</a:t>
            </a:r>
            <a:r>
              <a:rPr lang="en-US" dirty="0" err="1"/>
              <a:t>ilçe</a:t>
            </a:r>
            <a:r>
              <a:rPr lang="en-US" dirty="0"/>
              <a:t> </a:t>
            </a:r>
            <a:r>
              <a:rPr lang="en-US" dirty="0" err="1"/>
              <a:t>komisyonları</a:t>
            </a:r>
            <a:r>
              <a:rPr lang="en-US" dirty="0"/>
              <a:t> </a:t>
            </a:r>
            <a:r>
              <a:rPr lang="en-US" dirty="0" err="1"/>
              <a:t>tarafından</a:t>
            </a:r>
            <a:r>
              <a:rPr lang="en-US" dirty="0"/>
              <a:t> </a:t>
            </a:r>
            <a:r>
              <a:rPr lang="en-US" dirty="0" err="1"/>
              <a:t>yürütülür</a:t>
            </a:r>
            <a:r>
              <a:rPr lang="en-US" dirty="0"/>
              <a:t>. </a:t>
            </a:r>
          </a:p>
          <a:p>
            <a:endParaRPr lang="en-US" dirty="0"/>
          </a:p>
        </p:txBody>
      </p:sp>
      <p:sp>
        <p:nvSpPr>
          <p:cNvPr id="2" name="Başlık 1"/>
          <p:cNvSpPr>
            <a:spLocks noGrp="1"/>
          </p:cNvSpPr>
          <p:nvPr>
            <p:ph type="title"/>
          </p:nvPr>
        </p:nvSpPr>
        <p:spPr/>
        <p:txBody>
          <a:bodyPr/>
          <a:lstStyle/>
          <a:p>
            <a:pPr algn="l"/>
            <a:r>
              <a:rPr lang="tr-TR" dirty="0" err="1" smtClean="0"/>
              <a:t>DYK’ların</a:t>
            </a:r>
            <a:r>
              <a:rPr lang="tr-TR" dirty="0" smtClean="0"/>
              <a:t> Denetimi</a:t>
            </a:r>
            <a:endParaRPr lang="en-US" dirty="0"/>
          </a:p>
        </p:txBody>
      </p:sp>
    </p:spTree>
    <p:extLst>
      <p:ext uri="{BB962C8B-B14F-4D97-AF65-F5344CB8AC3E}">
        <p14:creationId xmlns:p14="http://schemas.microsoft.com/office/powerpoint/2010/main" val="12983757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Yönerge hükümleri çerçevesinde kurslarda görev alan her kademedeki personel, görevlerini zamanında ve etkin olarak yerine getirmekle yükümlüdür. </a:t>
            </a:r>
          </a:p>
          <a:p>
            <a:endParaRPr lang="tr-TR" dirty="0"/>
          </a:p>
        </p:txBody>
      </p:sp>
      <p:sp>
        <p:nvSpPr>
          <p:cNvPr id="3" name="Başlık 2"/>
          <p:cNvSpPr>
            <a:spLocks noGrp="1"/>
          </p:cNvSpPr>
          <p:nvPr>
            <p:ph type="title"/>
          </p:nvPr>
        </p:nvSpPr>
        <p:spPr/>
        <p:txBody>
          <a:bodyPr/>
          <a:lstStyle/>
          <a:p>
            <a:pPr algn="l"/>
            <a:r>
              <a:rPr lang="tr-TR" dirty="0" smtClean="0"/>
              <a:t>Sorumluluk</a:t>
            </a:r>
            <a:endParaRPr lang="tr-TR" dirty="0"/>
          </a:p>
        </p:txBody>
      </p:sp>
    </p:spTree>
    <p:extLst>
      <p:ext uri="{BB962C8B-B14F-4D97-AF65-F5344CB8AC3E}">
        <p14:creationId xmlns:p14="http://schemas.microsoft.com/office/powerpoint/2010/main" val="1746822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348880"/>
            <a:ext cx="7408333" cy="4032448"/>
          </a:xfrm>
        </p:spPr>
        <p:txBody>
          <a:bodyPr/>
          <a:lstStyle/>
          <a:p>
            <a:endParaRPr lang="en-US" dirty="0"/>
          </a:p>
          <a:p>
            <a:pPr marL="0" indent="0">
              <a:buNone/>
            </a:pPr>
            <a:r>
              <a:rPr lang="en-US" sz="2800" dirty="0" err="1"/>
              <a:t>DYK’lar</a:t>
            </a:r>
            <a:r>
              <a:rPr lang="en-US" sz="2800" dirty="0"/>
              <a:t>; </a:t>
            </a:r>
            <a:endParaRPr lang="tr-TR" sz="2800" dirty="0" smtClean="0"/>
          </a:p>
          <a:p>
            <a:r>
              <a:rPr lang="en-US" sz="2800" dirty="0" smtClean="0"/>
              <a:t>I</a:t>
            </a:r>
            <a:r>
              <a:rPr lang="en-US" sz="2800" dirty="0"/>
              <a:t>. </a:t>
            </a:r>
            <a:r>
              <a:rPr lang="en-US" sz="2800" dirty="0" err="1"/>
              <a:t>dönem</a:t>
            </a:r>
            <a:r>
              <a:rPr lang="en-US" sz="2800" dirty="0"/>
              <a:t>, </a:t>
            </a:r>
            <a:endParaRPr lang="tr-TR" sz="2800" dirty="0" smtClean="0"/>
          </a:p>
          <a:p>
            <a:r>
              <a:rPr lang="en-US" sz="2800" dirty="0" smtClean="0"/>
              <a:t>II</a:t>
            </a:r>
            <a:r>
              <a:rPr lang="en-US" sz="2800" dirty="0"/>
              <a:t>. </a:t>
            </a:r>
            <a:r>
              <a:rPr lang="en-US" sz="2800" dirty="0" err="1"/>
              <a:t>dönem</a:t>
            </a:r>
            <a:r>
              <a:rPr lang="en-US" sz="2800" dirty="0"/>
              <a:t> </a:t>
            </a:r>
            <a:r>
              <a:rPr lang="en-US" sz="2800" dirty="0" err="1"/>
              <a:t>ve</a:t>
            </a:r>
            <a:r>
              <a:rPr lang="en-US" sz="2800" dirty="0"/>
              <a:t> </a:t>
            </a:r>
            <a:endParaRPr lang="tr-TR" sz="2800" dirty="0" smtClean="0"/>
          </a:p>
          <a:p>
            <a:r>
              <a:rPr lang="en-US" sz="2800" dirty="0" smtClean="0"/>
              <a:t>III</a:t>
            </a:r>
            <a:r>
              <a:rPr lang="en-US" sz="2800" dirty="0"/>
              <a:t>. </a:t>
            </a:r>
            <a:r>
              <a:rPr lang="en-US" sz="2800" dirty="0" err="1"/>
              <a:t>dönem</a:t>
            </a:r>
            <a:r>
              <a:rPr lang="en-US" sz="2800" dirty="0"/>
              <a:t> (</a:t>
            </a:r>
            <a:r>
              <a:rPr lang="en-US" sz="2800" dirty="0" err="1"/>
              <a:t>yaz</a:t>
            </a:r>
            <a:r>
              <a:rPr lang="en-US" sz="2800" dirty="0"/>
              <a:t>) </a:t>
            </a:r>
            <a:r>
              <a:rPr lang="en-US" sz="2800" dirty="0" err="1"/>
              <a:t>kursları</a:t>
            </a:r>
            <a:r>
              <a:rPr lang="en-US" sz="2800" dirty="0"/>
              <a:t> </a:t>
            </a:r>
            <a:r>
              <a:rPr lang="en-US" sz="2800" dirty="0" err="1"/>
              <a:t>olmak</a:t>
            </a:r>
            <a:r>
              <a:rPr lang="en-US" sz="2800" dirty="0"/>
              <a:t> </a:t>
            </a:r>
            <a:r>
              <a:rPr lang="en-US" sz="2800" dirty="0" err="1"/>
              <a:t>üzere</a:t>
            </a:r>
            <a:r>
              <a:rPr lang="en-US" sz="2800" dirty="0"/>
              <a:t> </a:t>
            </a:r>
            <a:r>
              <a:rPr lang="en-US" sz="2800" dirty="0" err="1"/>
              <a:t>üç</a:t>
            </a:r>
            <a:r>
              <a:rPr lang="en-US" sz="2800" dirty="0"/>
              <a:t> </a:t>
            </a:r>
            <a:r>
              <a:rPr lang="en-US" sz="2800" dirty="0" err="1"/>
              <a:t>dönemde</a:t>
            </a:r>
            <a:r>
              <a:rPr lang="en-US" sz="2800" dirty="0"/>
              <a:t> </a:t>
            </a:r>
            <a:r>
              <a:rPr lang="en-US" sz="2800" dirty="0" err="1"/>
              <a:t>açılır</a:t>
            </a:r>
            <a:r>
              <a:rPr lang="en-US" sz="2800" dirty="0"/>
              <a:t>. </a:t>
            </a:r>
          </a:p>
          <a:p>
            <a:pPr marL="0" indent="0">
              <a:buNone/>
            </a:pPr>
            <a:endParaRPr lang="en-US" dirty="0"/>
          </a:p>
        </p:txBody>
      </p:sp>
      <p:sp>
        <p:nvSpPr>
          <p:cNvPr id="2" name="Başlık 1"/>
          <p:cNvSpPr>
            <a:spLocks noGrp="1"/>
          </p:cNvSpPr>
          <p:nvPr>
            <p:ph type="title"/>
          </p:nvPr>
        </p:nvSpPr>
        <p:spPr/>
        <p:txBody>
          <a:bodyPr/>
          <a:lstStyle/>
          <a:p>
            <a:pPr algn="l"/>
            <a:r>
              <a:rPr lang="tr-TR" dirty="0" smtClean="0"/>
              <a:t>Kurs Dönemleri</a:t>
            </a:r>
            <a:endParaRPr lang="en-US" dirty="0"/>
          </a:p>
        </p:txBody>
      </p:sp>
    </p:spTree>
    <p:extLst>
      <p:ext uri="{BB962C8B-B14F-4D97-AF65-F5344CB8AC3E}">
        <p14:creationId xmlns:p14="http://schemas.microsoft.com/office/powerpoint/2010/main" val="2586860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2800" dirty="0"/>
              <a:t>Milli Eğitim Bakanlığı Örgün ve Yaygın Eğitimi Destekleme ve Yetiştirme Kursları </a:t>
            </a:r>
            <a:r>
              <a:rPr lang="tr-TR" sz="2800" dirty="0" smtClean="0"/>
              <a:t>Yönergesi</a:t>
            </a:r>
          </a:p>
          <a:p>
            <a:endParaRPr lang="tr-TR" dirty="0"/>
          </a:p>
          <a:p>
            <a:r>
              <a:rPr lang="da-DK" sz="2800" dirty="0"/>
              <a:t> </a:t>
            </a:r>
            <a:r>
              <a:rPr lang="tr-TR" sz="2800" dirty="0"/>
              <a:t>(2015-2016)</a:t>
            </a:r>
            <a:r>
              <a:rPr lang="da-DK" sz="2800" dirty="0"/>
              <a:t> </a:t>
            </a:r>
            <a:r>
              <a:rPr lang="tr-TR" sz="2800" dirty="0" smtClean="0"/>
              <a:t> </a:t>
            </a:r>
            <a:r>
              <a:rPr lang="da-DK" sz="2800" dirty="0" smtClean="0"/>
              <a:t>DESTEKLEME </a:t>
            </a:r>
            <a:r>
              <a:rPr lang="da-DK" sz="2800" dirty="0"/>
              <a:t>VE YETİŞTİRME KURSLARI </a:t>
            </a:r>
            <a:r>
              <a:rPr lang="da-DK" sz="2800" dirty="0" smtClean="0"/>
              <a:t>e-KILAVUZU</a:t>
            </a:r>
            <a:endParaRPr lang="tr-TR" sz="2800" dirty="0" smtClean="0"/>
          </a:p>
          <a:p>
            <a:pPr marL="0" indent="0">
              <a:buNone/>
            </a:pPr>
            <a:r>
              <a:rPr lang="tr-TR" dirty="0"/>
              <a:t> </a:t>
            </a:r>
            <a:r>
              <a:rPr lang="tr-TR" dirty="0" smtClean="0"/>
              <a:t>    </a:t>
            </a:r>
            <a:endParaRPr lang="tr-TR" dirty="0"/>
          </a:p>
        </p:txBody>
      </p:sp>
      <p:sp>
        <p:nvSpPr>
          <p:cNvPr id="3" name="Başlık 2"/>
          <p:cNvSpPr>
            <a:spLocks noGrp="1"/>
          </p:cNvSpPr>
          <p:nvPr>
            <p:ph type="title"/>
          </p:nvPr>
        </p:nvSpPr>
        <p:spPr/>
        <p:txBody>
          <a:bodyPr/>
          <a:lstStyle/>
          <a:p>
            <a:pPr algn="l"/>
            <a:r>
              <a:rPr lang="tr-TR" dirty="0" smtClean="0"/>
              <a:t>Kaynak</a:t>
            </a:r>
            <a:endParaRPr lang="tr-TR" dirty="0"/>
          </a:p>
        </p:txBody>
      </p:sp>
    </p:spTree>
    <p:extLst>
      <p:ext uri="{BB962C8B-B14F-4D97-AF65-F5344CB8AC3E}">
        <p14:creationId xmlns:p14="http://schemas.microsoft.com/office/powerpoint/2010/main" val="1042688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3429000"/>
            <a:ext cx="9143999" cy="3450696"/>
          </a:xfrm>
        </p:spPr>
        <p:txBody>
          <a:bodyPr/>
          <a:lstStyle/>
          <a:p>
            <a:pPr marL="0" indent="0" algn="ctr">
              <a:buNone/>
            </a:pPr>
            <a:endParaRPr lang="tr-TR" dirty="0" smtClean="0"/>
          </a:p>
          <a:p>
            <a:pPr marL="0" indent="0" algn="ctr">
              <a:buNone/>
            </a:pPr>
            <a:r>
              <a:rPr lang="tr-TR" dirty="0" smtClean="0"/>
              <a:t>Ayhan TURGUT</a:t>
            </a:r>
          </a:p>
          <a:p>
            <a:pPr marL="0" indent="0" algn="ctr">
              <a:buNone/>
            </a:pPr>
            <a:r>
              <a:rPr lang="tr-TR" dirty="0" smtClean="0"/>
              <a:t>BİLGİ </a:t>
            </a:r>
            <a:r>
              <a:rPr lang="tr-TR" dirty="0"/>
              <a:t>İŞLEM VE EĞİTİM </a:t>
            </a:r>
            <a:r>
              <a:rPr lang="tr-TR" dirty="0" smtClean="0"/>
              <a:t>TEKNOLOJİLERİ SORUMLU ŞUBE MÜDÜRÜ</a:t>
            </a:r>
          </a:p>
          <a:p>
            <a:pPr marL="0" indent="0" algn="ctr">
              <a:buNone/>
            </a:pPr>
            <a:endParaRPr lang="tr-TR" dirty="0" smtClean="0"/>
          </a:p>
          <a:p>
            <a:pPr marL="0" indent="0" algn="ctr">
              <a:buNone/>
            </a:pPr>
            <a:r>
              <a:rPr lang="tr-TR" dirty="0" smtClean="0"/>
              <a:t>Adem ENGİN</a:t>
            </a:r>
          </a:p>
          <a:p>
            <a:pPr marL="0" indent="0" algn="ctr">
              <a:buNone/>
            </a:pPr>
            <a:r>
              <a:rPr lang="tr-TR" dirty="0" smtClean="0"/>
              <a:t>E-Kurs İl </a:t>
            </a:r>
            <a:r>
              <a:rPr lang="tr-TR" dirty="0"/>
              <a:t>K</a:t>
            </a:r>
            <a:r>
              <a:rPr lang="tr-TR" dirty="0" smtClean="0"/>
              <a:t>ullanıcısı</a:t>
            </a:r>
            <a:endParaRPr lang="tr-TR" dirty="0"/>
          </a:p>
        </p:txBody>
      </p:sp>
      <p:sp>
        <p:nvSpPr>
          <p:cNvPr id="3" name="Başlık 2"/>
          <p:cNvSpPr>
            <a:spLocks noGrp="1"/>
          </p:cNvSpPr>
          <p:nvPr>
            <p:ph type="title"/>
          </p:nvPr>
        </p:nvSpPr>
        <p:spPr>
          <a:xfrm>
            <a:off x="0" y="338328"/>
            <a:ext cx="9144000" cy="1506496"/>
          </a:xfrm>
        </p:spPr>
        <p:txBody>
          <a:bodyPr>
            <a:normAutofit/>
          </a:bodyPr>
          <a:lstStyle/>
          <a:p>
            <a:r>
              <a:rPr lang="tr-TR" dirty="0" smtClean="0"/>
              <a:t>HAKKARİ İL MİLLİ EĞİTİM MÜDÜRLÜĞÜ</a:t>
            </a:r>
            <a:endParaRPr lang="tr-TR" dirty="0"/>
          </a:p>
        </p:txBody>
      </p:sp>
      <p:pic>
        <p:nvPicPr>
          <p:cNvPr id="2050" name="Picture 2" descr="C:\Documents and Settings\ACER_SSD120_WINXP_32\Desktop\DYK\LOGO\HAKKARİ-MEM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3" y="2270566"/>
            <a:ext cx="1656183" cy="1548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3417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2067" y="2420888"/>
            <a:ext cx="7408333" cy="4176464"/>
          </a:xfrm>
        </p:spPr>
        <p:txBody>
          <a:bodyPr>
            <a:normAutofit/>
          </a:bodyPr>
          <a:lstStyle/>
          <a:p>
            <a:endParaRPr lang="en-US" dirty="0"/>
          </a:p>
          <a:p>
            <a:r>
              <a:rPr lang="en-US" dirty="0" err="1"/>
              <a:t>Millî</a:t>
            </a:r>
            <a:r>
              <a:rPr lang="en-US" dirty="0"/>
              <a:t> </a:t>
            </a:r>
            <a:r>
              <a:rPr lang="en-US" dirty="0" err="1"/>
              <a:t>Eğitim</a:t>
            </a:r>
            <a:r>
              <a:rPr lang="en-US" dirty="0"/>
              <a:t> </a:t>
            </a:r>
            <a:r>
              <a:rPr lang="en-US" dirty="0" err="1"/>
              <a:t>Bakanlığına</a:t>
            </a:r>
            <a:r>
              <a:rPr lang="en-US" dirty="0"/>
              <a:t> </a:t>
            </a:r>
            <a:r>
              <a:rPr lang="en-US" dirty="0" err="1"/>
              <a:t>bağlı</a:t>
            </a:r>
            <a:r>
              <a:rPr lang="en-US" dirty="0"/>
              <a:t> </a:t>
            </a:r>
            <a:r>
              <a:rPr lang="en-US" dirty="0" err="1"/>
              <a:t>resmî</a:t>
            </a:r>
            <a:r>
              <a:rPr lang="en-US" dirty="0"/>
              <a:t>/</a:t>
            </a:r>
            <a:r>
              <a:rPr lang="en-US" dirty="0" err="1"/>
              <a:t>özel</a:t>
            </a:r>
            <a:r>
              <a:rPr lang="en-US" dirty="0"/>
              <a:t> </a:t>
            </a:r>
            <a:r>
              <a:rPr lang="en-US" dirty="0" err="1"/>
              <a:t>ortaokullar</a:t>
            </a:r>
            <a:r>
              <a:rPr lang="en-US" dirty="0"/>
              <a:t>, imam-</a:t>
            </a:r>
            <a:r>
              <a:rPr lang="en-US" dirty="0" err="1"/>
              <a:t>hatip</a:t>
            </a:r>
            <a:r>
              <a:rPr lang="en-US" dirty="0"/>
              <a:t> </a:t>
            </a:r>
            <a:r>
              <a:rPr lang="en-US" dirty="0" err="1"/>
              <a:t>ortaokulları</a:t>
            </a:r>
            <a:r>
              <a:rPr lang="en-US" dirty="0"/>
              <a:t>, </a:t>
            </a:r>
            <a:r>
              <a:rPr lang="en-US" dirty="0" err="1"/>
              <a:t>resmi</a:t>
            </a:r>
            <a:r>
              <a:rPr lang="en-US" dirty="0"/>
              <a:t>/</a:t>
            </a:r>
            <a:r>
              <a:rPr lang="en-US" dirty="0" err="1"/>
              <a:t>özel</a:t>
            </a:r>
            <a:r>
              <a:rPr lang="en-US" dirty="0"/>
              <a:t> </a:t>
            </a:r>
            <a:r>
              <a:rPr lang="en-US" dirty="0" err="1"/>
              <a:t>ortaöğretim</a:t>
            </a:r>
            <a:r>
              <a:rPr lang="en-US" dirty="0"/>
              <a:t> </a:t>
            </a:r>
            <a:r>
              <a:rPr lang="en-US" dirty="0" err="1"/>
              <a:t>kurumlarına</a:t>
            </a:r>
            <a:r>
              <a:rPr lang="en-US" dirty="0"/>
              <a:t> </a:t>
            </a:r>
            <a:r>
              <a:rPr lang="en-US" dirty="0" err="1"/>
              <a:t>devam</a:t>
            </a:r>
            <a:r>
              <a:rPr lang="en-US" dirty="0"/>
              <a:t> </a:t>
            </a:r>
            <a:r>
              <a:rPr lang="en-US" dirty="0" err="1"/>
              <a:t>etmekte</a:t>
            </a:r>
            <a:r>
              <a:rPr lang="en-US" dirty="0"/>
              <a:t> </a:t>
            </a:r>
            <a:r>
              <a:rPr lang="en-US" dirty="0" err="1"/>
              <a:t>olan</a:t>
            </a:r>
            <a:r>
              <a:rPr lang="en-US" dirty="0"/>
              <a:t> </a:t>
            </a:r>
            <a:r>
              <a:rPr lang="en-US" dirty="0" err="1"/>
              <a:t>öğrenciler</a:t>
            </a:r>
            <a:r>
              <a:rPr lang="en-US" dirty="0"/>
              <a:t> </a:t>
            </a:r>
            <a:r>
              <a:rPr lang="en-US" dirty="0" err="1"/>
              <a:t>ile</a:t>
            </a:r>
            <a:r>
              <a:rPr lang="en-US" dirty="0"/>
              <a:t> </a:t>
            </a:r>
            <a:r>
              <a:rPr lang="en-US" dirty="0" err="1"/>
              <a:t>açık</a:t>
            </a:r>
            <a:r>
              <a:rPr lang="en-US" dirty="0"/>
              <a:t> </a:t>
            </a:r>
            <a:r>
              <a:rPr lang="en-US" dirty="0" err="1"/>
              <a:t>öğretim</a:t>
            </a:r>
            <a:r>
              <a:rPr lang="en-US" dirty="0"/>
              <a:t> </a:t>
            </a:r>
            <a:r>
              <a:rPr lang="en-US" dirty="0" err="1"/>
              <a:t>öğrencilerine</a:t>
            </a:r>
            <a:r>
              <a:rPr lang="en-US" dirty="0"/>
              <a:t> </a:t>
            </a:r>
            <a:r>
              <a:rPr lang="en-US" dirty="0" err="1"/>
              <a:t>yönelik</a:t>
            </a:r>
            <a:r>
              <a:rPr lang="en-US" dirty="0"/>
              <a:t> </a:t>
            </a:r>
            <a:r>
              <a:rPr lang="en-US" dirty="0" err="1"/>
              <a:t>kurslar</a:t>
            </a:r>
            <a:r>
              <a:rPr lang="en-US" dirty="0"/>
              <a:t> </a:t>
            </a:r>
            <a:r>
              <a:rPr lang="en-US" dirty="0" err="1"/>
              <a:t>örgün</a:t>
            </a:r>
            <a:r>
              <a:rPr lang="en-US" dirty="0"/>
              <a:t> </a:t>
            </a:r>
            <a:r>
              <a:rPr lang="en-US" dirty="0" err="1"/>
              <a:t>eğitim</a:t>
            </a:r>
            <a:r>
              <a:rPr lang="en-US" dirty="0"/>
              <a:t> </a:t>
            </a:r>
            <a:r>
              <a:rPr lang="en-US" dirty="0" err="1"/>
              <a:t>kurumlarında</a:t>
            </a:r>
            <a:r>
              <a:rPr lang="en-US" dirty="0"/>
              <a:t>; </a:t>
            </a:r>
            <a:r>
              <a:rPr lang="en-US" dirty="0" err="1"/>
              <a:t>kursiyerlere</a:t>
            </a:r>
            <a:r>
              <a:rPr lang="en-US" dirty="0"/>
              <a:t> </a:t>
            </a:r>
            <a:r>
              <a:rPr lang="en-US" dirty="0" err="1"/>
              <a:t>yönelik</a:t>
            </a:r>
            <a:r>
              <a:rPr lang="en-US" dirty="0"/>
              <a:t> </a:t>
            </a:r>
            <a:r>
              <a:rPr lang="en-US" dirty="0" err="1"/>
              <a:t>kurslar</a:t>
            </a:r>
            <a:r>
              <a:rPr lang="en-US" dirty="0"/>
              <a:t> </a:t>
            </a:r>
            <a:r>
              <a:rPr lang="en-US" dirty="0" err="1"/>
              <a:t>ise</a:t>
            </a:r>
            <a:r>
              <a:rPr lang="en-US" dirty="0"/>
              <a:t> </a:t>
            </a:r>
            <a:r>
              <a:rPr lang="en-US" dirty="0" err="1"/>
              <a:t>yaygın</a:t>
            </a:r>
            <a:r>
              <a:rPr lang="en-US" dirty="0"/>
              <a:t> </a:t>
            </a:r>
            <a:r>
              <a:rPr lang="en-US" dirty="0" err="1"/>
              <a:t>eğitim</a:t>
            </a:r>
            <a:r>
              <a:rPr lang="en-US" dirty="0"/>
              <a:t> </a:t>
            </a:r>
            <a:r>
              <a:rPr lang="en-US" dirty="0" err="1"/>
              <a:t>kapsamında</a:t>
            </a:r>
            <a:r>
              <a:rPr lang="en-US" dirty="0"/>
              <a:t> </a:t>
            </a:r>
            <a:r>
              <a:rPr lang="en-US" dirty="0" err="1"/>
              <a:t>halk</a:t>
            </a:r>
            <a:r>
              <a:rPr lang="en-US" dirty="0"/>
              <a:t> </a:t>
            </a:r>
            <a:r>
              <a:rPr lang="en-US" dirty="0" err="1"/>
              <a:t>eğitimi</a:t>
            </a:r>
            <a:r>
              <a:rPr lang="en-US" dirty="0"/>
              <a:t> </a:t>
            </a:r>
            <a:r>
              <a:rPr lang="en-US" dirty="0" err="1"/>
              <a:t>merkezi</a:t>
            </a:r>
            <a:r>
              <a:rPr lang="en-US" dirty="0"/>
              <a:t> </a:t>
            </a:r>
            <a:r>
              <a:rPr lang="en-US" dirty="0" err="1"/>
              <a:t>müdürlükleri</a:t>
            </a:r>
            <a:r>
              <a:rPr lang="en-US" dirty="0"/>
              <a:t> </a:t>
            </a:r>
            <a:r>
              <a:rPr lang="en-US" dirty="0" err="1"/>
              <a:t>sorumluluğunda</a:t>
            </a:r>
            <a:r>
              <a:rPr lang="en-US" dirty="0"/>
              <a:t> </a:t>
            </a:r>
            <a:r>
              <a:rPr lang="en-US" dirty="0" err="1"/>
              <a:t>açılır</a:t>
            </a:r>
            <a:r>
              <a:rPr lang="en-US" dirty="0"/>
              <a:t>. </a:t>
            </a:r>
          </a:p>
          <a:p>
            <a:endParaRPr lang="en-US" dirty="0"/>
          </a:p>
        </p:txBody>
      </p:sp>
      <p:sp>
        <p:nvSpPr>
          <p:cNvPr id="2" name="Başlık 1"/>
          <p:cNvSpPr>
            <a:spLocks noGrp="1"/>
          </p:cNvSpPr>
          <p:nvPr>
            <p:ph type="title"/>
          </p:nvPr>
        </p:nvSpPr>
        <p:spPr/>
        <p:txBody>
          <a:bodyPr/>
          <a:lstStyle/>
          <a:p>
            <a:pPr algn="l"/>
            <a:r>
              <a:rPr lang="tr-TR" dirty="0" err="1" smtClean="0"/>
              <a:t>DYK’lar</a:t>
            </a:r>
            <a:r>
              <a:rPr lang="tr-TR" dirty="0" smtClean="0"/>
              <a:t> Nerede Açılır?</a:t>
            </a:r>
            <a:endParaRPr lang="en-US" dirty="0"/>
          </a:p>
        </p:txBody>
      </p:sp>
    </p:spTree>
    <p:extLst>
      <p:ext uri="{BB962C8B-B14F-4D97-AF65-F5344CB8AC3E}">
        <p14:creationId xmlns:p14="http://schemas.microsoft.com/office/powerpoint/2010/main" val="4056442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248272"/>
            <a:ext cx="8435280" cy="4709120"/>
          </a:xfrm>
        </p:spPr>
        <p:txBody>
          <a:bodyPr>
            <a:normAutofit/>
          </a:bodyPr>
          <a:lstStyle/>
          <a:p>
            <a:endParaRPr lang="en-US" dirty="0"/>
          </a:p>
          <a:p>
            <a:pPr marL="0" indent="0">
              <a:buNone/>
            </a:pPr>
            <a:r>
              <a:rPr lang="en-US" dirty="0" err="1" smtClean="0"/>
              <a:t>Kurslara</a:t>
            </a:r>
            <a:r>
              <a:rPr lang="en-US" dirty="0"/>
              <a:t>, </a:t>
            </a:r>
            <a:r>
              <a:rPr lang="en-US" dirty="0" err="1"/>
              <a:t>Millî</a:t>
            </a:r>
            <a:r>
              <a:rPr lang="en-US" dirty="0"/>
              <a:t> </a:t>
            </a:r>
            <a:r>
              <a:rPr lang="en-US" dirty="0" err="1"/>
              <a:t>Eğitim</a:t>
            </a:r>
            <a:r>
              <a:rPr lang="en-US" dirty="0"/>
              <a:t> </a:t>
            </a:r>
            <a:r>
              <a:rPr lang="en-US" dirty="0" err="1"/>
              <a:t>Bakanlığına</a:t>
            </a:r>
            <a:r>
              <a:rPr lang="en-US" dirty="0"/>
              <a:t> </a:t>
            </a:r>
            <a:r>
              <a:rPr lang="en-US" dirty="0" err="1"/>
              <a:t>bağlı</a:t>
            </a:r>
            <a:r>
              <a:rPr lang="en-US" dirty="0"/>
              <a:t> </a:t>
            </a:r>
            <a:r>
              <a:rPr lang="en-US" dirty="0" err="1"/>
              <a:t>resmî</a:t>
            </a:r>
            <a:r>
              <a:rPr lang="en-US" dirty="0"/>
              <a:t>/</a:t>
            </a:r>
            <a:r>
              <a:rPr lang="en-US" dirty="0" err="1"/>
              <a:t>özel</a:t>
            </a:r>
            <a:r>
              <a:rPr lang="en-US" dirty="0"/>
              <a:t> </a:t>
            </a:r>
            <a:r>
              <a:rPr lang="en-US" dirty="0" err="1"/>
              <a:t>ortaokullar</a:t>
            </a:r>
            <a:r>
              <a:rPr lang="en-US" dirty="0"/>
              <a:t>, imam-</a:t>
            </a:r>
            <a:r>
              <a:rPr lang="en-US" dirty="0" err="1"/>
              <a:t>hatip</a:t>
            </a:r>
            <a:r>
              <a:rPr lang="en-US" dirty="0"/>
              <a:t> </a:t>
            </a:r>
            <a:r>
              <a:rPr lang="en-US" dirty="0" err="1"/>
              <a:t>ortaokulları</a:t>
            </a:r>
            <a:r>
              <a:rPr lang="en-US" dirty="0"/>
              <a:t>, </a:t>
            </a:r>
            <a:r>
              <a:rPr lang="en-US" dirty="0" err="1"/>
              <a:t>resmi</a:t>
            </a:r>
            <a:r>
              <a:rPr lang="en-US" dirty="0"/>
              <a:t>/</a:t>
            </a:r>
            <a:r>
              <a:rPr lang="en-US" dirty="0" err="1"/>
              <a:t>özel</a:t>
            </a:r>
            <a:r>
              <a:rPr lang="en-US" dirty="0"/>
              <a:t> </a:t>
            </a:r>
            <a:r>
              <a:rPr lang="en-US" dirty="0" err="1"/>
              <a:t>ortaöğretim</a:t>
            </a:r>
            <a:r>
              <a:rPr lang="en-US" dirty="0"/>
              <a:t> </a:t>
            </a:r>
            <a:r>
              <a:rPr lang="en-US" dirty="0" err="1"/>
              <a:t>kurumları</a:t>
            </a:r>
            <a:r>
              <a:rPr lang="en-US" dirty="0"/>
              <a:t> </a:t>
            </a:r>
            <a:r>
              <a:rPr lang="en-US" dirty="0" err="1"/>
              <a:t>ve</a:t>
            </a:r>
            <a:r>
              <a:rPr lang="en-US" dirty="0"/>
              <a:t> </a:t>
            </a:r>
            <a:r>
              <a:rPr lang="en-US" dirty="0" err="1"/>
              <a:t>açık</a:t>
            </a:r>
            <a:r>
              <a:rPr lang="en-US" dirty="0"/>
              <a:t> </a:t>
            </a:r>
            <a:r>
              <a:rPr lang="en-US" dirty="0" err="1"/>
              <a:t>öğretim</a:t>
            </a:r>
            <a:r>
              <a:rPr lang="en-US" dirty="0"/>
              <a:t> </a:t>
            </a:r>
            <a:r>
              <a:rPr lang="en-US" dirty="0" err="1"/>
              <a:t>kurumlarına</a:t>
            </a:r>
            <a:r>
              <a:rPr lang="en-US" dirty="0"/>
              <a:t> </a:t>
            </a:r>
            <a:r>
              <a:rPr lang="en-US" dirty="0" err="1"/>
              <a:t>devam</a:t>
            </a:r>
            <a:r>
              <a:rPr lang="en-US" dirty="0"/>
              <a:t> </a:t>
            </a:r>
            <a:r>
              <a:rPr lang="en-US" dirty="0" err="1"/>
              <a:t>eden</a:t>
            </a:r>
            <a:r>
              <a:rPr lang="en-US" dirty="0"/>
              <a:t> her </a:t>
            </a:r>
            <a:r>
              <a:rPr lang="en-US" dirty="0" err="1"/>
              <a:t>sınıf</a:t>
            </a:r>
            <a:r>
              <a:rPr lang="en-US" dirty="0"/>
              <a:t> </a:t>
            </a:r>
            <a:r>
              <a:rPr lang="en-US" dirty="0" err="1"/>
              <a:t>seviyesindeki</a:t>
            </a:r>
            <a:r>
              <a:rPr lang="en-US" dirty="0"/>
              <a:t> </a:t>
            </a:r>
            <a:r>
              <a:rPr lang="en-US" dirty="0" err="1"/>
              <a:t>istekli</a:t>
            </a:r>
            <a:r>
              <a:rPr lang="en-US" dirty="0"/>
              <a:t> </a:t>
            </a:r>
            <a:r>
              <a:rPr lang="en-US" dirty="0" err="1"/>
              <a:t>öğrenciler</a:t>
            </a:r>
            <a:r>
              <a:rPr lang="en-US" dirty="0"/>
              <a:t> </a:t>
            </a:r>
            <a:r>
              <a:rPr lang="en-US" dirty="0" err="1"/>
              <a:t>ile</a:t>
            </a:r>
            <a:r>
              <a:rPr lang="en-US" dirty="0"/>
              <a:t> </a:t>
            </a:r>
            <a:r>
              <a:rPr lang="en-US" dirty="0" err="1"/>
              <a:t>mezun</a:t>
            </a:r>
            <a:r>
              <a:rPr lang="en-US" dirty="0"/>
              <a:t> </a:t>
            </a:r>
            <a:r>
              <a:rPr lang="en-US" dirty="0" err="1"/>
              <a:t>durumdaki</a:t>
            </a:r>
            <a:r>
              <a:rPr lang="en-US" dirty="0"/>
              <a:t> </a:t>
            </a:r>
            <a:r>
              <a:rPr lang="en-US" dirty="0" err="1"/>
              <a:t>kursiyerler</a:t>
            </a:r>
            <a:r>
              <a:rPr lang="en-US" dirty="0"/>
              <a:t> </a:t>
            </a:r>
            <a:r>
              <a:rPr lang="en-US" dirty="0" err="1"/>
              <a:t>başvurabilir</a:t>
            </a:r>
            <a:r>
              <a:rPr lang="en-US" dirty="0"/>
              <a:t>. </a:t>
            </a:r>
            <a:endParaRPr lang="tr-TR" dirty="0" smtClean="0"/>
          </a:p>
          <a:p>
            <a:pPr marL="0" indent="0">
              <a:buNone/>
            </a:pPr>
            <a:endParaRPr lang="en-US" dirty="0"/>
          </a:p>
          <a:p>
            <a:pPr marL="0" indent="0">
              <a:buNone/>
            </a:pPr>
            <a:r>
              <a:rPr lang="en-US" dirty="0" err="1" smtClean="0"/>
              <a:t>Açılacak</a:t>
            </a:r>
            <a:r>
              <a:rPr lang="en-US" dirty="0" smtClean="0"/>
              <a:t> </a:t>
            </a:r>
            <a:r>
              <a:rPr lang="en-US" dirty="0" err="1"/>
              <a:t>DYK’larda</a:t>
            </a:r>
            <a:r>
              <a:rPr lang="en-US" dirty="0"/>
              <a:t> </a:t>
            </a:r>
            <a:r>
              <a:rPr lang="en-US" dirty="0" err="1"/>
              <a:t>öğrenci</a:t>
            </a:r>
            <a:r>
              <a:rPr lang="en-US" dirty="0"/>
              <a:t>/</a:t>
            </a:r>
            <a:r>
              <a:rPr lang="en-US" dirty="0" err="1"/>
              <a:t>kursiyerlerden</a:t>
            </a:r>
            <a:r>
              <a:rPr lang="en-US" dirty="0"/>
              <a:t> </a:t>
            </a:r>
            <a:r>
              <a:rPr lang="en-US" dirty="0" err="1"/>
              <a:t>herhangi</a:t>
            </a:r>
            <a:r>
              <a:rPr lang="en-US" dirty="0"/>
              <a:t> </a:t>
            </a:r>
            <a:r>
              <a:rPr lang="en-US" dirty="0" err="1"/>
              <a:t>bir</a:t>
            </a:r>
            <a:r>
              <a:rPr lang="en-US" dirty="0"/>
              <a:t> </a:t>
            </a:r>
            <a:r>
              <a:rPr lang="en-US" dirty="0" err="1"/>
              <a:t>ücret</a:t>
            </a:r>
            <a:r>
              <a:rPr lang="en-US" dirty="0"/>
              <a:t> </a:t>
            </a:r>
            <a:r>
              <a:rPr lang="en-US" dirty="0" err="1"/>
              <a:t>talep</a:t>
            </a:r>
            <a:r>
              <a:rPr lang="en-US" dirty="0"/>
              <a:t> </a:t>
            </a:r>
            <a:r>
              <a:rPr lang="en-US" dirty="0" err="1"/>
              <a:t>edilmez</a:t>
            </a:r>
            <a:r>
              <a:rPr lang="en-US" dirty="0"/>
              <a:t>. </a:t>
            </a:r>
          </a:p>
          <a:p>
            <a:pPr marL="0" indent="0">
              <a:buNone/>
            </a:pPr>
            <a:endParaRPr lang="en-US" dirty="0"/>
          </a:p>
          <a:p>
            <a:endParaRPr lang="en-US" dirty="0"/>
          </a:p>
        </p:txBody>
      </p:sp>
      <p:sp>
        <p:nvSpPr>
          <p:cNvPr id="2" name="Başlık 1"/>
          <p:cNvSpPr>
            <a:spLocks noGrp="1"/>
          </p:cNvSpPr>
          <p:nvPr>
            <p:ph type="title"/>
          </p:nvPr>
        </p:nvSpPr>
        <p:spPr/>
        <p:txBody>
          <a:bodyPr/>
          <a:lstStyle/>
          <a:p>
            <a:pPr algn="l"/>
            <a:r>
              <a:rPr lang="tr-TR" dirty="0" smtClean="0"/>
              <a:t>Kursları Kimler Alabilir?</a:t>
            </a:r>
            <a:endParaRPr lang="en-US" dirty="0"/>
          </a:p>
        </p:txBody>
      </p:sp>
      <p:sp>
        <p:nvSpPr>
          <p:cNvPr id="4" name="Metin kutusu 3"/>
          <p:cNvSpPr txBox="1"/>
          <p:nvPr/>
        </p:nvSpPr>
        <p:spPr>
          <a:xfrm>
            <a:off x="539552" y="5842337"/>
            <a:ext cx="8064896" cy="954107"/>
          </a:xfrm>
          <a:prstGeom prst="rect">
            <a:avLst/>
          </a:prstGeom>
          <a:noFill/>
        </p:spPr>
        <p:txBody>
          <a:bodyPr wrap="square" rtlCol="0">
            <a:spAutoFit/>
          </a:bodyPr>
          <a:lstStyle/>
          <a:p>
            <a:r>
              <a:rPr lang="tr-TR" dirty="0" smtClean="0">
                <a:solidFill>
                  <a:srgbClr val="FF0000"/>
                </a:solidFill>
              </a:rPr>
              <a:t>Not: Kursiyer, k</a:t>
            </a:r>
            <a:r>
              <a:rPr lang="en-US" dirty="0" err="1" smtClean="0">
                <a:solidFill>
                  <a:srgbClr val="FF0000"/>
                </a:solidFill>
              </a:rPr>
              <a:t>ursa</a:t>
            </a:r>
            <a:r>
              <a:rPr lang="en-US" dirty="0" smtClean="0">
                <a:solidFill>
                  <a:srgbClr val="FF0000"/>
                </a:solidFill>
              </a:rPr>
              <a:t> </a:t>
            </a:r>
            <a:r>
              <a:rPr lang="en-US" dirty="0" err="1">
                <a:solidFill>
                  <a:srgbClr val="FF0000"/>
                </a:solidFill>
              </a:rPr>
              <a:t>devam</a:t>
            </a:r>
            <a:r>
              <a:rPr lang="en-US" dirty="0">
                <a:solidFill>
                  <a:srgbClr val="FF0000"/>
                </a:solidFill>
              </a:rPr>
              <a:t> </a:t>
            </a:r>
            <a:r>
              <a:rPr lang="en-US" dirty="0" err="1">
                <a:solidFill>
                  <a:srgbClr val="FF0000"/>
                </a:solidFill>
              </a:rPr>
              <a:t>eden</a:t>
            </a:r>
            <a:r>
              <a:rPr lang="en-US" dirty="0">
                <a:solidFill>
                  <a:srgbClr val="FF0000"/>
                </a:solidFill>
              </a:rPr>
              <a:t> </a:t>
            </a:r>
            <a:r>
              <a:rPr lang="en-US" dirty="0" err="1">
                <a:solidFill>
                  <a:srgbClr val="FF0000"/>
                </a:solidFill>
              </a:rPr>
              <a:t>ve</a:t>
            </a:r>
            <a:r>
              <a:rPr lang="en-US" dirty="0">
                <a:solidFill>
                  <a:srgbClr val="FF0000"/>
                </a:solidFill>
              </a:rPr>
              <a:t> </a:t>
            </a:r>
            <a:r>
              <a:rPr lang="en-US" dirty="0" err="1">
                <a:solidFill>
                  <a:srgbClr val="FF0000"/>
                </a:solidFill>
              </a:rPr>
              <a:t>herhangi</a:t>
            </a:r>
            <a:r>
              <a:rPr lang="en-US" dirty="0">
                <a:solidFill>
                  <a:srgbClr val="FF0000"/>
                </a:solidFill>
              </a:rPr>
              <a:t> </a:t>
            </a:r>
            <a:r>
              <a:rPr lang="en-US" dirty="0" err="1">
                <a:solidFill>
                  <a:srgbClr val="FF0000"/>
                </a:solidFill>
              </a:rPr>
              <a:t>bir</a:t>
            </a:r>
            <a:r>
              <a:rPr lang="en-US" dirty="0">
                <a:solidFill>
                  <a:srgbClr val="FF0000"/>
                </a:solidFill>
              </a:rPr>
              <a:t> </a:t>
            </a:r>
            <a:r>
              <a:rPr lang="en-US" dirty="0" err="1">
                <a:solidFill>
                  <a:srgbClr val="FF0000"/>
                </a:solidFill>
              </a:rPr>
              <a:t>örgün</a:t>
            </a:r>
            <a:r>
              <a:rPr lang="en-US" dirty="0">
                <a:solidFill>
                  <a:srgbClr val="FF0000"/>
                </a:solidFill>
              </a:rPr>
              <a:t> </a:t>
            </a:r>
            <a:r>
              <a:rPr lang="en-US" dirty="0" err="1">
                <a:solidFill>
                  <a:srgbClr val="FF0000"/>
                </a:solidFill>
              </a:rPr>
              <a:t>öğretimi</a:t>
            </a:r>
            <a:r>
              <a:rPr lang="en-US" dirty="0">
                <a:solidFill>
                  <a:srgbClr val="FF0000"/>
                </a:solidFill>
              </a:rPr>
              <a:t> </a:t>
            </a:r>
            <a:r>
              <a:rPr lang="en-US" dirty="0" err="1">
                <a:solidFill>
                  <a:srgbClr val="FF0000"/>
                </a:solidFill>
              </a:rPr>
              <a:t>bitirmiş</a:t>
            </a:r>
            <a:r>
              <a:rPr lang="en-US" dirty="0">
                <a:solidFill>
                  <a:srgbClr val="FF0000"/>
                </a:solidFill>
              </a:rPr>
              <a:t> </a:t>
            </a:r>
            <a:r>
              <a:rPr lang="en-US" dirty="0" err="1" smtClean="0">
                <a:solidFill>
                  <a:srgbClr val="FF0000"/>
                </a:solidFill>
              </a:rPr>
              <a:t>kişiyi</a:t>
            </a:r>
            <a:r>
              <a:rPr lang="tr-TR" dirty="0">
                <a:solidFill>
                  <a:srgbClr val="FF0000"/>
                </a:solidFill>
              </a:rPr>
              <a:t> </a:t>
            </a:r>
            <a:r>
              <a:rPr lang="tr-TR" dirty="0" smtClean="0">
                <a:solidFill>
                  <a:srgbClr val="FF0000"/>
                </a:solidFill>
              </a:rPr>
              <a:t>ifade eder.</a:t>
            </a:r>
            <a:r>
              <a:rPr lang="en-US" dirty="0">
                <a:solidFill>
                  <a:srgbClr val="FF0000"/>
                </a:solidFill>
              </a:rPr>
              <a:t>	</a:t>
            </a:r>
          </a:p>
          <a:p>
            <a:endParaRPr lang="en-US" sz="2000" dirty="0">
              <a:solidFill>
                <a:srgbClr val="FF0000"/>
              </a:solidFill>
            </a:endParaRPr>
          </a:p>
        </p:txBody>
      </p:sp>
    </p:spTree>
    <p:extLst>
      <p:ext uri="{BB962C8B-B14F-4D97-AF65-F5344CB8AC3E}">
        <p14:creationId xmlns:p14="http://schemas.microsoft.com/office/powerpoint/2010/main" val="781485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endParaRPr lang="tr-TR" dirty="0"/>
          </a:p>
          <a:p>
            <a:r>
              <a:rPr lang="tr-TR" dirty="0"/>
              <a:t>Kurs merkezi olmak isteyen okul/kurum, imkânları ölçüsünde, her sınıf düzeyinde en az 6 farklı dersten kurs açma isteğinde bulunarak öğrencilerin tercihine sunar. Kurslar, il/ilçe komisyonunca onaylanan derslerden yeterli sayıda öğrenci/kursiyer talebi olması hâlinde açılır. </a:t>
            </a:r>
          </a:p>
          <a:p>
            <a:endParaRPr lang="tr-TR" dirty="0"/>
          </a:p>
        </p:txBody>
      </p:sp>
      <p:sp>
        <p:nvSpPr>
          <p:cNvPr id="3" name="Başlık 2"/>
          <p:cNvSpPr>
            <a:spLocks noGrp="1"/>
          </p:cNvSpPr>
          <p:nvPr>
            <p:ph type="title"/>
          </p:nvPr>
        </p:nvSpPr>
        <p:spPr/>
        <p:txBody>
          <a:bodyPr/>
          <a:lstStyle/>
          <a:p>
            <a:pPr algn="l"/>
            <a:r>
              <a:rPr lang="tr-TR" dirty="0" smtClean="0"/>
              <a:t>Kurs Merkezi Başvurusu</a:t>
            </a:r>
            <a:endParaRPr lang="tr-TR" dirty="0"/>
          </a:p>
        </p:txBody>
      </p:sp>
    </p:spTree>
    <p:extLst>
      <p:ext uri="{BB962C8B-B14F-4D97-AF65-F5344CB8AC3E}">
        <p14:creationId xmlns:p14="http://schemas.microsoft.com/office/powerpoint/2010/main" val="298924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2675466"/>
            <a:ext cx="7408333" cy="3993893"/>
          </a:xfrm>
        </p:spPr>
        <p:txBody>
          <a:bodyPr>
            <a:normAutofit fontScale="85000" lnSpcReduction="20000"/>
          </a:bodyPr>
          <a:lstStyle/>
          <a:p>
            <a:endParaRPr lang="tr-TR" dirty="0"/>
          </a:p>
          <a:p>
            <a:r>
              <a:rPr lang="tr-TR" dirty="0"/>
              <a:t>R</a:t>
            </a:r>
            <a:r>
              <a:rPr lang="tr-TR" dirty="0" smtClean="0"/>
              <a:t>esmî </a:t>
            </a:r>
            <a:r>
              <a:rPr lang="tr-TR" dirty="0"/>
              <a:t>örgün eğitim kurumu öğrencilerine devam ettikleri okul müdürlüklerince </a:t>
            </a:r>
            <a:r>
              <a:rPr lang="tr-TR" dirty="0" smtClean="0"/>
              <a:t>EBA </a:t>
            </a:r>
            <a:r>
              <a:rPr lang="tr-TR" dirty="0"/>
              <a:t>şifresi verilir. </a:t>
            </a:r>
            <a:endParaRPr lang="tr-TR" dirty="0" smtClean="0"/>
          </a:p>
          <a:p>
            <a:r>
              <a:rPr lang="tr-TR" dirty="0" smtClean="0"/>
              <a:t>Açık </a:t>
            </a:r>
            <a:r>
              <a:rPr lang="tr-TR" dirty="0"/>
              <a:t>öğretim okulları ve özel öğretim kurumlarına devam etmekte olan öğrenciler ile </a:t>
            </a:r>
            <a:r>
              <a:rPr lang="tr-TR" dirty="0" smtClean="0"/>
              <a:t>kursiyerlere e-kurs </a:t>
            </a:r>
            <a:r>
              <a:rPr lang="tr-TR" dirty="0"/>
              <a:t>kullanım şifresi verilir. </a:t>
            </a:r>
          </a:p>
          <a:p>
            <a:endParaRPr lang="tr-TR" dirty="0"/>
          </a:p>
          <a:p>
            <a:r>
              <a:rPr lang="tr-TR" dirty="0" err="1"/>
              <a:t>DYK’lara</a:t>
            </a:r>
            <a:r>
              <a:rPr lang="tr-TR" dirty="0"/>
              <a:t> kursun süresinin 1/10’unu geçtikten sonra öğrenci/kursiyer kaydı yapılmaz. </a:t>
            </a:r>
          </a:p>
          <a:p>
            <a:endParaRPr lang="tr-TR" dirty="0"/>
          </a:p>
          <a:p>
            <a:r>
              <a:rPr lang="tr-TR" dirty="0" smtClean="0"/>
              <a:t>Nakil</a:t>
            </a:r>
            <a:r>
              <a:rPr lang="tr-TR" dirty="0"/>
              <a:t>, yurt dışından gelme gibi değişik nedenlerle okula kaydı yapılan öğrencilerin talepleri kurs merkezi müdürlüğünce değerlendirilir </a:t>
            </a:r>
          </a:p>
          <a:p>
            <a:endParaRPr lang="tr-TR" dirty="0"/>
          </a:p>
        </p:txBody>
      </p:sp>
      <p:sp>
        <p:nvSpPr>
          <p:cNvPr id="3" name="Başlık 2"/>
          <p:cNvSpPr>
            <a:spLocks noGrp="1"/>
          </p:cNvSpPr>
          <p:nvPr>
            <p:ph type="title"/>
          </p:nvPr>
        </p:nvSpPr>
        <p:spPr/>
        <p:txBody>
          <a:bodyPr/>
          <a:lstStyle/>
          <a:p>
            <a:r>
              <a:rPr lang="tr-TR" dirty="0" err="1" smtClean="0"/>
              <a:t>DYK’lara</a:t>
            </a:r>
            <a:r>
              <a:rPr lang="tr-TR" dirty="0" smtClean="0"/>
              <a:t> Başvuru</a:t>
            </a:r>
            <a:endParaRPr lang="tr-TR" dirty="0"/>
          </a:p>
        </p:txBody>
      </p:sp>
    </p:spTree>
    <p:extLst>
      <p:ext uri="{BB962C8B-B14F-4D97-AF65-F5344CB8AC3E}">
        <p14:creationId xmlns:p14="http://schemas.microsoft.com/office/powerpoint/2010/main" val="3394128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en-US" dirty="0" err="1"/>
              <a:t>DYK’lara</a:t>
            </a:r>
            <a:r>
              <a:rPr lang="en-US" dirty="0"/>
              <a:t> </a:t>
            </a:r>
            <a:r>
              <a:rPr lang="en-US" dirty="0" err="1"/>
              <a:t>kayıt</a:t>
            </a:r>
            <a:r>
              <a:rPr lang="en-US" dirty="0"/>
              <a:t> </a:t>
            </a:r>
            <a:r>
              <a:rPr lang="en-US" dirty="0" err="1"/>
              <a:t>yaptıran</a:t>
            </a:r>
            <a:r>
              <a:rPr lang="en-US" dirty="0"/>
              <a:t> </a:t>
            </a:r>
            <a:r>
              <a:rPr lang="en-US" dirty="0" err="1"/>
              <a:t>öğrencilerin</a:t>
            </a:r>
            <a:r>
              <a:rPr lang="en-US" dirty="0"/>
              <a:t> </a:t>
            </a:r>
            <a:r>
              <a:rPr lang="en-US" dirty="0" err="1"/>
              <a:t>devamları</a:t>
            </a:r>
            <a:r>
              <a:rPr lang="en-US" dirty="0"/>
              <a:t> </a:t>
            </a:r>
            <a:r>
              <a:rPr lang="en-US" dirty="0" err="1"/>
              <a:t>zorunludur</a:t>
            </a:r>
            <a:r>
              <a:rPr lang="en-US" dirty="0"/>
              <a:t>. Her </a:t>
            </a:r>
            <a:r>
              <a:rPr lang="en-US" dirty="0" err="1"/>
              <a:t>kurs</a:t>
            </a:r>
            <a:r>
              <a:rPr lang="en-US" dirty="0"/>
              <a:t> </a:t>
            </a:r>
            <a:r>
              <a:rPr lang="en-US" dirty="0" err="1"/>
              <a:t>döneminde</a:t>
            </a:r>
            <a:r>
              <a:rPr lang="en-US" dirty="0"/>
              <a:t> </a:t>
            </a:r>
            <a:r>
              <a:rPr lang="en-US" dirty="0" err="1"/>
              <a:t>okutulması</a:t>
            </a:r>
            <a:r>
              <a:rPr lang="en-US" dirty="0"/>
              <a:t> </a:t>
            </a:r>
            <a:r>
              <a:rPr lang="en-US" dirty="0" err="1"/>
              <a:t>gereken</a:t>
            </a:r>
            <a:r>
              <a:rPr lang="en-US" dirty="0"/>
              <a:t> </a:t>
            </a:r>
            <a:r>
              <a:rPr lang="en-US" dirty="0" err="1"/>
              <a:t>toplam</a:t>
            </a:r>
            <a:r>
              <a:rPr lang="en-US" dirty="0"/>
              <a:t> </a:t>
            </a:r>
            <a:r>
              <a:rPr lang="en-US" dirty="0" err="1"/>
              <a:t>ders</a:t>
            </a:r>
            <a:r>
              <a:rPr lang="en-US" dirty="0"/>
              <a:t> </a:t>
            </a:r>
            <a:r>
              <a:rPr lang="en-US" dirty="0" err="1"/>
              <a:t>saatinin</a:t>
            </a:r>
            <a:r>
              <a:rPr lang="en-US" dirty="0"/>
              <a:t> </a:t>
            </a:r>
            <a:r>
              <a:rPr lang="en-US" dirty="0" err="1"/>
              <a:t>özürsüz</a:t>
            </a:r>
            <a:r>
              <a:rPr lang="en-US" dirty="0"/>
              <a:t> </a:t>
            </a:r>
            <a:r>
              <a:rPr lang="en-US" dirty="0" err="1"/>
              <a:t>olarak</a:t>
            </a:r>
            <a:r>
              <a:rPr lang="en-US" dirty="0"/>
              <a:t> 1/10’ u </a:t>
            </a:r>
            <a:r>
              <a:rPr lang="en-US" dirty="0" err="1"/>
              <a:t>kadar</a:t>
            </a:r>
            <a:r>
              <a:rPr lang="en-US" dirty="0"/>
              <a:t> </a:t>
            </a:r>
            <a:r>
              <a:rPr lang="en-US" dirty="0" err="1"/>
              <a:t>devam</a:t>
            </a:r>
            <a:r>
              <a:rPr lang="en-US" dirty="0"/>
              <a:t> </a:t>
            </a:r>
            <a:r>
              <a:rPr lang="en-US" dirty="0" err="1"/>
              <a:t>etmeyen</a:t>
            </a:r>
            <a:r>
              <a:rPr lang="en-US" dirty="0"/>
              <a:t> </a:t>
            </a:r>
            <a:r>
              <a:rPr lang="en-US" dirty="0" err="1"/>
              <a:t>öğrencilerin</a:t>
            </a:r>
            <a:r>
              <a:rPr lang="en-US" dirty="0"/>
              <a:t> </a:t>
            </a:r>
            <a:r>
              <a:rPr lang="en-US" dirty="0" err="1"/>
              <a:t>kurs</a:t>
            </a:r>
            <a:r>
              <a:rPr lang="en-US" dirty="0"/>
              <a:t> </a:t>
            </a:r>
            <a:r>
              <a:rPr lang="en-US" dirty="0" err="1"/>
              <a:t>kaydı</a:t>
            </a:r>
            <a:r>
              <a:rPr lang="en-US" dirty="0"/>
              <a:t> </a:t>
            </a:r>
            <a:r>
              <a:rPr lang="en-US" dirty="0" err="1"/>
              <a:t>silinir</a:t>
            </a:r>
            <a:r>
              <a:rPr lang="en-US" dirty="0"/>
              <a:t>. </a:t>
            </a:r>
            <a:endParaRPr lang="tr-TR" dirty="0"/>
          </a:p>
          <a:p>
            <a:r>
              <a:rPr lang="en-US" dirty="0" err="1" smtClean="0"/>
              <a:t>Aynı</a:t>
            </a:r>
            <a:r>
              <a:rPr lang="en-US" dirty="0" smtClean="0"/>
              <a:t> </a:t>
            </a:r>
            <a:r>
              <a:rPr lang="en-US" dirty="0" err="1"/>
              <a:t>dönemde</a:t>
            </a:r>
            <a:r>
              <a:rPr lang="en-US" dirty="0"/>
              <a:t> </a:t>
            </a:r>
            <a:r>
              <a:rPr lang="en-US" dirty="0" err="1"/>
              <a:t>başka</a:t>
            </a:r>
            <a:r>
              <a:rPr lang="en-US" dirty="0"/>
              <a:t> </a:t>
            </a:r>
            <a:r>
              <a:rPr lang="en-US" dirty="0" err="1"/>
              <a:t>bir</a:t>
            </a:r>
            <a:r>
              <a:rPr lang="en-US" dirty="0"/>
              <a:t> </a:t>
            </a:r>
            <a:r>
              <a:rPr lang="en-US" dirty="0" err="1"/>
              <a:t>kursa</a:t>
            </a:r>
            <a:r>
              <a:rPr lang="en-US" dirty="0"/>
              <a:t> </a:t>
            </a:r>
            <a:r>
              <a:rPr lang="en-US" dirty="0" err="1"/>
              <a:t>devam</a:t>
            </a:r>
            <a:r>
              <a:rPr lang="en-US" dirty="0"/>
              <a:t> </a:t>
            </a:r>
            <a:r>
              <a:rPr lang="en-US" dirty="0" err="1"/>
              <a:t>edemez</a:t>
            </a:r>
            <a:r>
              <a:rPr lang="en-US" dirty="0"/>
              <a:t>. </a:t>
            </a:r>
          </a:p>
          <a:p>
            <a:endParaRPr lang="en-US" dirty="0"/>
          </a:p>
        </p:txBody>
      </p:sp>
      <p:sp>
        <p:nvSpPr>
          <p:cNvPr id="2" name="Başlık 1"/>
          <p:cNvSpPr>
            <a:spLocks noGrp="1"/>
          </p:cNvSpPr>
          <p:nvPr>
            <p:ph type="title"/>
          </p:nvPr>
        </p:nvSpPr>
        <p:spPr/>
        <p:txBody>
          <a:bodyPr/>
          <a:lstStyle/>
          <a:p>
            <a:pPr algn="l"/>
            <a:r>
              <a:rPr lang="tr-TR" dirty="0" smtClean="0"/>
              <a:t>Devam Durumu</a:t>
            </a:r>
            <a:endParaRPr lang="en-US" dirty="0"/>
          </a:p>
        </p:txBody>
      </p:sp>
    </p:spTree>
    <p:extLst>
      <p:ext uri="{BB962C8B-B14F-4D97-AF65-F5344CB8AC3E}">
        <p14:creationId xmlns:p14="http://schemas.microsoft.com/office/powerpoint/2010/main" val="1849742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en-US" dirty="0"/>
          </a:p>
          <a:p>
            <a:r>
              <a:rPr lang="tr-TR" dirty="0" smtClean="0"/>
              <a:t>Kurs Merkezleri, k</a:t>
            </a:r>
            <a:r>
              <a:rPr lang="en-US" dirty="0" err="1" smtClean="0"/>
              <a:t>urslarda</a:t>
            </a:r>
            <a:r>
              <a:rPr lang="en-US" dirty="0" smtClean="0"/>
              <a:t> </a:t>
            </a:r>
            <a:r>
              <a:rPr lang="en-US" dirty="0" err="1"/>
              <a:t>görev</a:t>
            </a:r>
            <a:r>
              <a:rPr lang="en-US" dirty="0"/>
              <a:t> </a:t>
            </a:r>
            <a:r>
              <a:rPr lang="en-US" dirty="0" err="1"/>
              <a:t>alan</a:t>
            </a:r>
            <a:r>
              <a:rPr lang="en-US" dirty="0"/>
              <a:t> </a:t>
            </a:r>
            <a:r>
              <a:rPr lang="en-US" dirty="0" err="1"/>
              <a:t>öğretmen</a:t>
            </a:r>
            <a:r>
              <a:rPr lang="en-US" dirty="0"/>
              <a:t> </a:t>
            </a:r>
            <a:r>
              <a:rPr lang="en-US" dirty="0" err="1"/>
              <a:t>ve</a:t>
            </a:r>
            <a:r>
              <a:rPr lang="en-US" dirty="0"/>
              <a:t> </a:t>
            </a:r>
            <a:r>
              <a:rPr lang="en-US" dirty="0" err="1"/>
              <a:t>personel</a:t>
            </a:r>
            <a:r>
              <a:rPr lang="en-US" dirty="0"/>
              <a:t> </a:t>
            </a:r>
            <a:r>
              <a:rPr lang="en-US" dirty="0" err="1"/>
              <a:t>ile</a:t>
            </a:r>
            <a:r>
              <a:rPr lang="en-US" dirty="0"/>
              <a:t> </a:t>
            </a:r>
            <a:r>
              <a:rPr lang="en-US" dirty="0" err="1"/>
              <a:t>kurslara</a:t>
            </a:r>
            <a:r>
              <a:rPr lang="en-US" dirty="0"/>
              <a:t> </a:t>
            </a:r>
            <a:r>
              <a:rPr lang="en-US" dirty="0" err="1"/>
              <a:t>katılan</a:t>
            </a:r>
            <a:r>
              <a:rPr lang="en-US" dirty="0"/>
              <a:t> </a:t>
            </a:r>
            <a:r>
              <a:rPr lang="en-US" dirty="0" err="1"/>
              <a:t>öğrencilere</a:t>
            </a:r>
            <a:r>
              <a:rPr lang="en-US" dirty="0"/>
              <a:t> </a:t>
            </a:r>
            <a:r>
              <a:rPr lang="en-US" dirty="0" err="1"/>
              <a:t>ilişkin</a:t>
            </a:r>
            <a:r>
              <a:rPr lang="en-US" dirty="0"/>
              <a:t> </a:t>
            </a:r>
            <a:r>
              <a:rPr lang="en-US" dirty="0" err="1"/>
              <a:t>devam</a:t>
            </a:r>
            <a:r>
              <a:rPr lang="en-US" dirty="0"/>
              <a:t>, </a:t>
            </a:r>
            <a:r>
              <a:rPr lang="en-US" dirty="0" err="1"/>
              <a:t>devamsızlık</a:t>
            </a:r>
            <a:r>
              <a:rPr lang="en-US" dirty="0"/>
              <a:t> </a:t>
            </a:r>
            <a:r>
              <a:rPr lang="en-US" dirty="0" err="1"/>
              <a:t>takibini</a:t>
            </a:r>
            <a:r>
              <a:rPr lang="en-US" dirty="0"/>
              <a:t> </a:t>
            </a:r>
            <a:r>
              <a:rPr lang="en-US" dirty="0" err="1" smtClean="0"/>
              <a:t>yapar</a:t>
            </a:r>
            <a:r>
              <a:rPr lang="tr-TR" dirty="0" smtClean="0"/>
              <a:t>.</a:t>
            </a:r>
          </a:p>
          <a:p>
            <a:r>
              <a:rPr lang="en-US" dirty="0" smtClean="0"/>
              <a:t>(</a:t>
            </a:r>
            <a:r>
              <a:rPr lang="en-US" dirty="0" err="1" smtClean="0"/>
              <a:t>Sağlık</a:t>
            </a:r>
            <a:r>
              <a:rPr lang="en-US" dirty="0" smtClean="0"/>
              <a:t> </a:t>
            </a:r>
            <a:r>
              <a:rPr lang="en-US" dirty="0" err="1"/>
              <a:t>raporuna</a:t>
            </a:r>
            <a:r>
              <a:rPr lang="en-US" dirty="0"/>
              <a:t> </a:t>
            </a:r>
            <a:r>
              <a:rPr lang="en-US" dirty="0" err="1"/>
              <a:t>dayalı</a:t>
            </a:r>
            <a:r>
              <a:rPr lang="en-US" dirty="0"/>
              <a:t> </a:t>
            </a:r>
            <a:r>
              <a:rPr lang="en-US" dirty="0" err="1"/>
              <a:t>hastalıklar</a:t>
            </a:r>
            <a:r>
              <a:rPr lang="en-US" dirty="0"/>
              <a:t>, </a:t>
            </a:r>
            <a:r>
              <a:rPr lang="en-US" dirty="0" err="1"/>
              <a:t>tabii</a:t>
            </a:r>
            <a:r>
              <a:rPr lang="en-US" dirty="0"/>
              <a:t> </a:t>
            </a:r>
            <a:r>
              <a:rPr lang="en-US" dirty="0" err="1"/>
              <a:t>afetler</a:t>
            </a:r>
            <a:r>
              <a:rPr lang="en-US" dirty="0"/>
              <a:t>, </a:t>
            </a:r>
            <a:r>
              <a:rPr lang="en-US" dirty="0" err="1"/>
              <a:t>anne</a:t>
            </a:r>
            <a:r>
              <a:rPr lang="en-US" dirty="0"/>
              <a:t>, baba </a:t>
            </a:r>
            <a:r>
              <a:rPr lang="en-US" dirty="0" err="1"/>
              <a:t>ve</a:t>
            </a:r>
            <a:r>
              <a:rPr lang="en-US" dirty="0"/>
              <a:t> </a:t>
            </a:r>
            <a:r>
              <a:rPr lang="en-US" dirty="0" err="1"/>
              <a:t>kardeşlerden</a:t>
            </a:r>
            <a:r>
              <a:rPr lang="en-US" dirty="0"/>
              <a:t> </a:t>
            </a:r>
            <a:r>
              <a:rPr lang="en-US" dirty="0" err="1"/>
              <a:t>birinin</a:t>
            </a:r>
            <a:r>
              <a:rPr lang="en-US" dirty="0"/>
              <a:t> </a:t>
            </a:r>
            <a:r>
              <a:rPr lang="en-US" dirty="0" err="1"/>
              <a:t>ölümü</a:t>
            </a:r>
            <a:r>
              <a:rPr lang="en-US" dirty="0"/>
              <a:t> </a:t>
            </a:r>
            <a:r>
              <a:rPr lang="en-US" dirty="0" err="1"/>
              <a:t>gibi</a:t>
            </a:r>
            <a:r>
              <a:rPr lang="en-US" dirty="0"/>
              <a:t> </a:t>
            </a:r>
            <a:r>
              <a:rPr lang="en-US" dirty="0" err="1"/>
              <a:t>özürler</a:t>
            </a:r>
            <a:r>
              <a:rPr lang="en-US" dirty="0"/>
              <a:t> </a:t>
            </a:r>
            <a:r>
              <a:rPr lang="en-US" dirty="0" err="1"/>
              <a:t>sebebiyle</a:t>
            </a:r>
            <a:r>
              <a:rPr lang="en-US" dirty="0"/>
              <a:t> </a:t>
            </a:r>
            <a:r>
              <a:rPr lang="en-US" dirty="0" err="1"/>
              <a:t>oluşan</a:t>
            </a:r>
            <a:r>
              <a:rPr lang="en-US" dirty="0"/>
              <a:t> </a:t>
            </a:r>
            <a:r>
              <a:rPr lang="en-US" dirty="0" err="1"/>
              <a:t>devamsızlıklar</a:t>
            </a:r>
            <a:r>
              <a:rPr lang="en-US" dirty="0"/>
              <a:t>, </a:t>
            </a:r>
            <a:r>
              <a:rPr lang="en-US" dirty="0" err="1"/>
              <a:t>devamsızlık</a:t>
            </a:r>
            <a:r>
              <a:rPr lang="en-US" dirty="0"/>
              <a:t> </a:t>
            </a:r>
            <a:r>
              <a:rPr lang="en-US" dirty="0" err="1"/>
              <a:t>süresinden</a:t>
            </a:r>
            <a:r>
              <a:rPr lang="en-US" dirty="0"/>
              <a:t> </a:t>
            </a:r>
            <a:r>
              <a:rPr lang="en-US" dirty="0" err="1"/>
              <a:t>sayılmaz</a:t>
            </a:r>
            <a:r>
              <a:rPr lang="en-US" dirty="0"/>
              <a:t>). </a:t>
            </a:r>
          </a:p>
          <a:p>
            <a:pPr marL="0" indent="0">
              <a:buNone/>
            </a:pPr>
            <a:endParaRPr lang="en-US" dirty="0"/>
          </a:p>
        </p:txBody>
      </p:sp>
      <p:sp>
        <p:nvSpPr>
          <p:cNvPr id="2" name="Başlık 1"/>
          <p:cNvSpPr>
            <a:spLocks noGrp="1"/>
          </p:cNvSpPr>
          <p:nvPr>
            <p:ph type="title"/>
          </p:nvPr>
        </p:nvSpPr>
        <p:spPr/>
        <p:txBody>
          <a:bodyPr/>
          <a:lstStyle/>
          <a:p>
            <a:pPr algn="l"/>
            <a:r>
              <a:rPr lang="tr-TR" dirty="0" smtClean="0"/>
              <a:t>Özürlü Devamsızlıklar</a:t>
            </a:r>
            <a:endParaRPr lang="en-US" dirty="0"/>
          </a:p>
        </p:txBody>
      </p:sp>
    </p:spTree>
    <p:extLst>
      <p:ext uri="{BB962C8B-B14F-4D97-AF65-F5344CB8AC3E}">
        <p14:creationId xmlns:p14="http://schemas.microsoft.com/office/powerpoint/2010/main" val="28744976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378</TotalTime>
  <Words>1240</Words>
  <Application>Microsoft Office PowerPoint</Application>
  <PresentationFormat>Ekran Gösterisi (4:3)</PresentationFormat>
  <Paragraphs>127</Paragraphs>
  <Slides>31</Slides>
  <Notes>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Dalga Biçimi</vt:lpstr>
      <vt:lpstr>T.C. HAKKARİ VALİLİĞİ HAKKARİ İL MİLLİ EĞİTİM MÜDÜRLÜĞÜ    Destekleme ve Yetiştirme Kursları</vt:lpstr>
      <vt:lpstr>Takvim</vt:lpstr>
      <vt:lpstr>Kurs Dönemleri</vt:lpstr>
      <vt:lpstr>DYK’lar Nerede Açılır?</vt:lpstr>
      <vt:lpstr>Kursları Kimler Alabilir?</vt:lpstr>
      <vt:lpstr>Kurs Merkezi Başvurusu</vt:lpstr>
      <vt:lpstr>DYK’lara Başvuru</vt:lpstr>
      <vt:lpstr>Devam Durumu</vt:lpstr>
      <vt:lpstr>Özürlü Devamsızlıklar</vt:lpstr>
      <vt:lpstr>Öğretmen Görevlendirme</vt:lpstr>
      <vt:lpstr>Öncelikli Öğretmenler</vt:lpstr>
      <vt:lpstr>Kadrolu Öğretmen Başvurusu</vt:lpstr>
      <vt:lpstr>Kadrolu Öğretmen Başvurusu</vt:lpstr>
      <vt:lpstr>Ücretli Öğretmen Başvurusu</vt:lpstr>
      <vt:lpstr>Ücretli Öğretmen Görevlendirmesi</vt:lpstr>
      <vt:lpstr>Öğrenci Başvuruları</vt:lpstr>
      <vt:lpstr>Sınıf Oluşturma</vt:lpstr>
      <vt:lpstr>Sınıf Öğrenci Sayıları</vt:lpstr>
      <vt:lpstr>Sınıf Öğrenci Sayıları</vt:lpstr>
      <vt:lpstr>Öğrenciler Kaç Dersten Kurs Alabilir?</vt:lpstr>
      <vt:lpstr>Kurs Programı</vt:lpstr>
      <vt:lpstr>DYK’larda Müfredat</vt:lpstr>
      <vt:lpstr>DYK’larda Müfredat</vt:lpstr>
      <vt:lpstr>Kurs Disiplini</vt:lpstr>
      <vt:lpstr>DYK’lar ve Özel Öğretim Kurumları</vt:lpstr>
      <vt:lpstr>Kurslarla İlgili Olarak Kurs Merkezlerinde Tutulacak Defter ve Dosyalar </vt:lpstr>
      <vt:lpstr>E-Kurs Modülü</vt:lpstr>
      <vt:lpstr>DYK’ların Denetimi</vt:lpstr>
      <vt:lpstr>Sorumluluk</vt:lpstr>
      <vt:lpstr>Kaynak</vt:lpstr>
      <vt:lpstr>HAKKARİ İL MİLLİ EĞİTİM MÜDÜRLÜĞÜ</vt:lpstr>
    </vt:vector>
  </TitlesOfParts>
  <Company>Hakk Software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Adem Engin</dc:creator>
  <cp:lastModifiedBy>Adem Engin</cp:lastModifiedBy>
  <cp:revision>53</cp:revision>
  <dcterms:created xsi:type="dcterms:W3CDTF">2015-12-20T10:40:33Z</dcterms:created>
  <dcterms:modified xsi:type="dcterms:W3CDTF">2015-12-20T20:45:53Z</dcterms:modified>
</cp:coreProperties>
</file>