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88" r:id="rId4"/>
    <p:sldId id="289" r:id="rId5"/>
    <p:sldId id="290" r:id="rId6"/>
    <p:sldId id="258" r:id="rId7"/>
    <p:sldId id="259" r:id="rId8"/>
    <p:sldId id="260" r:id="rId9"/>
    <p:sldId id="261" r:id="rId10"/>
    <p:sldId id="264" r:id="rId11"/>
    <p:sldId id="265" r:id="rId12"/>
    <p:sldId id="268" r:id="rId13"/>
    <p:sldId id="274" r:id="rId14"/>
    <p:sldId id="275" r:id="rId15"/>
    <p:sldId id="276" r:id="rId16"/>
    <p:sldId id="277" r:id="rId17"/>
    <p:sldId id="278" r:id="rId18"/>
    <p:sldId id="298" r:id="rId19"/>
    <p:sldId id="299" r:id="rId20"/>
    <p:sldId id="300" r:id="rId21"/>
    <p:sldId id="301" r:id="rId22"/>
    <p:sldId id="302" r:id="rId23"/>
    <p:sldId id="295" r:id="rId24"/>
    <p:sldId id="296" r:id="rId25"/>
    <p:sldId id="303" r:id="rId26"/>
    <p:sldId id="294" r:id="rId27"/>
    <p:sldId id="297" r:id="rId28"/>
    <p:sldId id="293" r:id="rId29"/>
    <p:sldId id="291" r:id="rId30"/>
    <p:sldId id="279" r:id="rId31"/>
    <p:sldId id="280" r:id="rId32"/>
    <p:sldId id="281" r:id="rId33"/>
    <p:sldId id="283" r:id="rId34"/>
    <p:sldId id="304" r:id="rId3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8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FB20-B85B-4A99-9201-7FAB530C7546}" type="datetimeFigureOut">
              <a:rPr lang="tr-TR" smtClean="0"/>
              <a:t>20.04.2016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3054-4C47-4E35-BC28-708370075B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46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FB20-B85B-4A99-9201-7FAB530C7546}" type="datetimeFigureOut">
              <a:rPr lang="tr-TR" smtClean="0"/>
              <a:t>20.04.2016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3054-4C47-4E35-BC28-708370075B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339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FB20-B85B-4A99-9201-7FAB530C7546}" type="datetimeFigureOut">
              <a:rPr lang="tr-TR" smtClean="0"/>
              <a:t>20.04.2016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3054-4C47-4E35-BC28-708370075B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251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150A-7B60-489B-B888-4864389F8AB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20.04.2016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9E1E-3A4E-4C90-BF7B-18EB4E57842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150A-7B60-489B-B888-4864389F8AB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20.04.2016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9E1E-3A4E-4C90-BF7B-18EB4E57842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0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150A-7B60-489B-B888-4864389F8AB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20.04.2016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9E1E-3A4E-4C90-BF7B-18EB4E57842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67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150A-7B60-489B-B888-4864389F8AB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20.04.2016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9E1E-3A4E-4C90-BF7B-18EB4E57842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084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150A-7B60-489B-B888-4864389F8AB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20.04.2016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9E1E-3A4E-4C90-BF7B-18EB4E57842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03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150A-7B60-489B-B888-4864389F8AB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20.04.2016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9E1E-3A4E-4C90-BF7B-18EB4E57842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591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150A-7B60-489B-B888-4864389F8AB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20.04.2016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9E1E-3A4E-4C90-BF7B-18EB4E57842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13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150A-7B60-489B-B888-4864389F8AB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20.04.2016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9E1E-3A4E-4C90-BF7B-18EB4E57842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26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FB20-B85B-4A99-9201-7FAB530C7546}" type="datetimeFigureOut">
              <a:rPr lang="tr-TR" smtClean="0"/>
              <a:t>20.04.2016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3054-4C47-4E35-BC28-708370075B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763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150A-7B60-489B-B888-4864389F8AB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20.04.2016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9E1E-3A4E-4C90-BF7B-18EB4E57842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3248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150A-7B60-489B-B888-4864389F8AB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20.04.2016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9E1E-3A4E-4C90-BF7B-18EB4E57842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300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150A-7B60-489B-B888-4864389F8AB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20.04.2016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9E1E-3A4E-4C90-BF7B-18EB4E57842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29879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150A-7B60-489B-B888-4864389F8AB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20.04.2016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9E1E-3A4E-4C90-BF7B-18EB4E57842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3613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150A-7B60-489B-B888-4864389F8AB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20.04.2016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9E1E-3A4E-4C90-BF7B-18EB4E57842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01527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150A-7B60-489B-B888-4864389F8AB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20.04.2016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9E1E-3A4E-4C90-BF7B-18EB4E57842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3145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150A-7B60-489B-B888-4864389F8AB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20.04.2016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9E1E-3A4E-4C90-BF7B-18EB4E57842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0627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150A-7B60-489B-B888-4864389F8AB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20.04.2016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9E1E-3A4E-4C90-BF7B-18EB4E578422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91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FB20-B85B-4A99-9201-7FAB530C7546}" type="datetimeFigureOut">
              <a:rPr lang="tr-TR" smtClean="0"/>
              <a:t>20.04.2016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3054-4C47-4E35-BC28-708370075B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47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FB20-B85B-4A99-9201-7FAB530C7546}" type="datetimeFigureOut">
              <a:rPr lang="tr-TR" smtClean="0"/>
              <a:t>20.04.2016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3054-4C47-4E35-BC28-708370075B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012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FB20-B85B-4A99-9201-7FAB530C7546}" type="datetimeFigureOut">
              <a:rPr lang="tr-TR" smtClean="0"/>
              <a:t>20.04.2016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3054-4C47-4E35-BC28-708370075B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630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FB20-B85B-4A99-9201-7FAB530C7546}" type="datetimeFigureOut">
              <a:rPr lang="tr-TR" smtClean="0"/>
              <a:t>20.04.2016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3054-4C47-4E35-BC28-708370075B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342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FB20-B85B-4A99-9201-7FAB530C7546}" type="datetimeFigureOut">
              <a:rPr lang="tr-TR" smtClean="0"/>
              <a:t>20.04.2016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3054-4C47-4E35-BC28-708370075B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92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FB20-B85B-4A99-9201-7FAB530C7546}" type="datetimeFigureOut">
              <a:rPr lang="tr-TR" smtClean="0"/>
              <a:t>20.04.2016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3054-4C47-4E35-BC28-708370075B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100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FB20-B85B-4A99-9201-7FAB530C7546}" type="datetimeFigureOut">
              <a:rPr lang="tr-TR" smtClean="0"/>
              <a:t>20.04.2016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3054-4C47-4E35-BC28-708370075B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199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BFB20-B85B-4A99-9201-7FAB530C7546}" type="datetimeFigureOut">
              <a:rPr lang="tr-TR" smtClean="0"/>
              <a:t>20.04.2016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D3054-4C47-4E35-BC28-708370075B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501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BFB20-B85B-4A99-9201-7FAB530C7546}" type="datetimeFigureOut">
              <a:rPr lang="tr-TR" smtClean="0"/>
              <a:t>20.04.2016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2D3054-4C47-4E35-BC28-708370075B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81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3273552"/>
            <a:ext cx="12192000" cy="358444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dirty="0">
                <a:solidFill>
                  <a:schemeClr val="tx2">
                    <a:lumMod val="75000"/>
                  </a:schemeClr>
                </a:solidFill>
              </a:rPr>
              <a:t>T.C.</a:t>
            </a:r>
            <a:br>
              <a:rPr lang="tr-TR" sz="36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3600" dirty="0">
                <a:solidFill>
                  <a:schemeClr val="tx2">
                    <a:lumMod val="75000"/>
                  </a:schemeClr>
                </a:solidFill>
              </a:rPr>
              <a:t>HAKKARİ İL MİLLİ EĞİTİM MÜDÜRLÜĞÜ</a:t>
            </a:r>
            <a:br>
              <a:rPr lang="tr-TR" sz="36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3600" dirty="0">
                <a:solidFill>
                  <a:schemeClr val="tx2">
                    <a:lumMod val="75000"/>
                  </a:schemeClr>
                </a:solidFill>
              </a:rPr>
              <a:t>Bilgi İşlem ve Eğitim Teknolojileri </a:t>
            </a:r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  <a:t>Şubesi</a:t>
            </a:r>
            <a:br>
              <a:rPr lang="tr-TR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49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sz="49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4900" dirty="0" smtClean="0">
                <a:solidFill>
                  <a:schemeClr val="tx2">
                    <a:lumMod val="75000"/>
                  </a:schemeClr>
                </a:solidFill>
              </a:rPr>
              <a:t>27-28 NİSAN 2016 </a:t>
            </a:r>
            <a:br>
              <a:rPr lang="tr-TR" sz="49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4900" dirty="0" smtClean="0">
                <a:solidFill>
                  <a:schemeClr val="tx2">
                    <a:lumMod val="75000"/>
                  </a:schemeClr>
                </a:solidFill>
              </a:rPr>
              <a:t>TEOG ORTAK SINAVLAR</a:t>
            </a:r>
            <a:endParaRPr lang="tr-TR" sz="49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772" y="687325"/>
            <a:ext cx="2120455" cy="198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82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Her </a:t>
            </a:r>
            <a:r>
              <a:rPr lang="tr-TR" dirty="0"/>
              <a:t>dersin yazılı sınavının ilk 15 dakikası tamamlandıktan sonra girmeyen öğrencilerin öğrenci yoklama listesi ve cevap kâğıdındaki “SINAVA GİRMEDİ” bölümü kurşun kalemle </a:t>
            </a:r>
            <a:r>
              <a:rPr lang="tr-TR" dirty="0" smtClean="0"/>
              <a:t>kodlanacaktır.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Sınav </a:t>
            </a:r>
            <a:r>
              <a:rPr lang="tr-TR" dirty="0"/>
              <a:t>esnasında öğrencilerin cevap kâğıtlarını diğer öğrencilerin göremeyeceği şekilde önlerinde bulundurmaları sağlanacak ve öğrenci yoklama listesi içindeki “salon oturma düzeni” alanı ile “kitapçık türü” alanı doğru ve eksiksiz doldurulacaktır.</a:t>
            </a:r>
          </a:p>
          <a:p>
            <a:pPr>
              <a:buFont typeface="Wingdings" panose="05000000000000000000" pitchFamily="2" charset="2"/>
              <a:buChar char="q"/>
            </a:pP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Cevap kâğıdında öğrencinin imzasının olup olmadığı ve kitapçık türünün doğru kodlanıp kodlanmadığı kontrol edilecek ve kodlamayan öğrenci uyarılacaktır. 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1051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9624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Cevap </a:t>
            </a:r>
            <a:r>
              <a:rPr lang="tr-TR" dirty="0"/>
              <a:t>kâğıtları, öğrenci yoklama listesi, düzenlenen tutanaklar ve benzeri sınav evrakı sınav güvenlik poşetine konulup, ağzı kapatılarak bina sınav komisyonuna imza karşılığında teslim edilecektir. </a:t>
            </a:r>
            <a:endParaRPr lang="tr-TR" dirty="0" smtClean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Salonda </a:t>
            </a:r>
            <a:r>
              <a:rPr lang="tr-TR" dirty="0"/>
              <a:t>gazete, kitap vb. okunmayacak; öğrencilerin dikkatini dağıtacak şekilde ve gerekmedikçe konuşulmayacaktır. Sınav süresince sınav salonu terk edilmeyecek, gürültü çıkaracak nitelikte topuklu ayakkabı giyilmeyecek ve cep telefonu gibi cihazlarla sınav salonuna </a:t>
            </a:r>
            <a:r>
              <a:rPr lang="tr-TR" dirty="0" smtClean="0"/>
              <a:t>gelinmeyecektir.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Öğrencilerin </a:t>
            </a:r>
            <a:r>
              <a:rPr lang="tr-TR" dirty="0"/>
              <a:t>engelleri sebebiyle sürekli kullandıkları ilaç, araç-gereç ve cihazları kendilerinin getirmesi kaydıyla sınavda kullanmalarına izin verilecektir.</a:t>
            </a:r>
          </a:p>
          <a:p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2865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Görevli kuryelere; sınav evraklarının dağıtımı Çarşamba ve Perşembe Günü sınav sabahı köy okulları için saat 05:30’da, merkez okullar için ise  07:00’da başlayacağı  sınav evraklarının aynı gün saat 12:00’da okullardan saklandığı yere götürmek üzere geri teslim alınacağı hatırlatıldı. </a:t>
            </a:r>
            <a:endParaRPr lang="tr-TR" dirty="0" smtClean="0"/>
          </a:p>
          <a:p>
            <a:endParaRPr lang="tr-TR" dirty="0"/>
          </a:p>
          <a:p>
            <a:pPr lvl="0"/>
            <a:r>
              <a:rPr lang="tr-TR" dirty="0"/>
              <a:t>Bina sınav yürütme komisyonu başkanları sınav başlamadan </a:t>
            </a:r>
            <a:r>
              <a:rPr lang="tr-TR" b="1" dirty="0"/>
              <a:t>en az bir saat</a:t>
            </a:r>
            <a:r>
              <a:rPr lang="tr-TR" dirty="0"/>
              <a:t> önce salon görevlileri ile toplantı yaparak </a:t>
            </a:r>
            <a:r>
              <a:rPr lang="tr-TR" b="1" dirty="0"/>
              <a:t>kura ile</a:t>
            </a:r>
            <a:r>
              <a:rPr lang="tr-TR" dirty="0"/>
              <a:t> belirledikleri başkan, gözcü ve yedek öğretmenlere görev ve sorumluluklarını hatırlatıldı.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8071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54929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Sınavda görev alan personel görevlerini belirten </a:t>
            </a:r>
            <a:r>
              <a:rPr lang="tr-TR" b="1" dirty="0"/>
              <a:t>yaka kartı takacak</a:t>
            </a:r>
            <a:r>
              <a:rPr lang="tr-TR" dirty="0" smtClean="0"/>
              <a:t>,</a:t>
            </a:r>
          </a:p>
          <a:p>
            <a:pPr marL="0" lvl="0" indent="0">
              <a:buNone/>
            </a:pPr>
            <a:endParaRPr lang="tr-TR" dirty="0"/>
          </a:p>
          <a:p>
            <a:pPr lvl="0"/>
            <a:r>
              <a:rPr lang="tr-TR" dirty="0"/>
              <a:t>Sınav salonları ve salondaki sıralar sınav oturma planı doğrultusunda numaralandırılacak,</a:t>
            </a:r>
          </a:p>
          <a:p>
            <a:pPr marL="0" indent="0">
              <a:buNone/>
            </a:pPr>
            <a:r>
              <a:rPr lang="tr-TR" b="1" i="1" dirty="0" smtClean="0"/>
              <a:t>    (</a:t>
            </a:r>
            <a:r>
              <a:rPr lang="tr-TR" b="1" i="1" dirty="0"/>
              <a:t>1 </a:t>
            </a:r>
            <a:r>
              <a:rPr lang="tr-TR" b="1" i="1" dirty="0" err="1"/>
              <a:t>nolu</a:t>
            </a:r>
            <a:r>
              <a:rPr lang="tr-TR" b="1" i="1" dirty="0"/>
              <a:t> salon zemin kattan başlamak suretiyle üst katlara doğru artarak devam </a:t>
            </a:r>
            <a:r>
              <a:rPr lang="tr-TR" b="1" i="1" dirty="0" smtClean="0"/>
              <a:t>edecektir</a:t>
            </a:r>
            <a:r>
              <a:rPr lang="tr-TR" i="1" dirty="0" smtClean="0"/>
              <a:t>.</a:t>
            </a:r>
            <a:endParaRPr lang="tr-TR" dirty="0"/>
          </a:p>
          <a:p>
            <a:pPr marL="0" indent="0">
              <a:buNone/>
            </a:pPr>
            <a:r>
              <a:rPr lang="tr-TR" b="1" i="1" dirty="0"/>
              <a:t> </a:t>
            </a:r>
            <a:r>
              <a:rPr lang="tr-TR" b="1" i="1" dirty="0" smtClean="0"/>
              <a:t>  1 </a:t>
            </a:r>
            <a:r>
              <a:rPr lang="tr-TR" b="1" i="1" dirty="0" err="1"/>
              <a:t>nolu</a:t>
            </a:r>
            <a:r>
              <a:rPr lang="tr-TR" b="1" i="1" dirty="0"/>
              <a:t> sıra öğretmen masasının önünden başlayacaktır. S kuralına bağlı kalınarak kapıya doğru artarak devam edecektir</a:t>
            </a:r>
            <a:r>
              <a:rPr lang="tr-TR" b="1" i="1" dirty="0" smtClean="0"/>
              <a:t>).</a:t>
            </a:r>
          </a:p>
          <a:p>
            <a:pPr marL="0" indent="0">
              <a:buNone/>
            </a:pPr>
            <a:endParaRPr lang="tr-TR" dirty="0"/>
          </a:p>
          <a:p>
            <a:pPr lvl="0"/>
            <a:r>
              <a:rPr lang="tr-TR" b="1" dirty="0"/>
              <a:t>Yedek gözcü olarak kura ile belirlenen öğretmenler(Kat sorumlusu);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a)Salon </a:t>
            </a:r>
            <a:r>
              <a:rPr lang="tr-TR" dirty="0"/>
              <a:t>başkanları ile bina sınav komisyonu arasındaki irtibatı sağlar.</a:t>
            </a:r>
          </a:p>
          <a:p>
            <a:pPr marL="0" indent="0">
              <a:buNone/>
            </a:pPr>
            <a:r>
              <a:rPr lang="tr-TR" dirty="0" smtClean="0"/>
              <a:t>	b</a:t>
            </a:r>
            <a:r>
              <a:rPr lang="tr-TR" dirty="0"/>
              <a:t>) Sağlık durumu nedeniyle tuvalete gitmesi gereken öğrencilere refakat eder. </a:t>
            </a:r>
          </a:p>
          <a:p>
            <a:pPr marL="0" indent="0">
              <a:buNone/>
            </a:pPr>
            <a:r>
              <a:rPr lang="tr-TR" dirty="0" smtClean="0"/>
              <a:t>	c</a:t>
            </a:r>
            <a:r>
              <a:rPr lang="tr-TR" dirty="0"/>
              <a:t>) Sınav görevi olmayan( personel olsa dahi) kişilerin binaya </a:t>
            </a:r>
            <a:r>
              <a:rPr lang="tr-TR" b="1" u="sng" dirty="0"/>
              <a:t>bulunmamasını </a:t>
            </a:r>
            <a:r>
              <a:rPr lang="tr-TR" u="sng" dirty="0" smtClean="0"/>
              <a:t>s</a:t>
            </a:r>
            <a:r>
              <a:rPr lang="tr-TR" dirty="0" smtClean="0"/>
              <a:t>ağlar</a:t>
            </a:r>
          </a:p>
          <a:p>
            <a:pPr marL="0" indent="0">
              <a:buNone/>
            </a:pPr>
            <a:r>
              <a:rPr lang="tr-TR" dirty="0"/>
              <a:t>	d) Sınav bitiminde, öğrenciler salon ve katları tamamen boşaltana kadar görevine devam eder, salon ve katların boşaldığı bilgisini Bina Sınav Yürütme Komisyonu başkanıyla paylaşır.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3454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7778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tr-TR" dirty="0"/>
              <a:t>Salonda hiçbir öğrenciden sözlük, hesap makinesi ve iletişim amaçlı elektronik cihaz(cep telefonu, çağrı cihazı vb.) toplanmayacak, üzerinde bu tür araçlar bulunduran öğrencinin sınavı geçersiz sayılacak</a:t>
            </a:r>
            <a:r>
              <a:rPr lang="tr-TR" dirty="0" smtClean="0"/>
              <a:t>,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Sınav güvenlik torbası öğrencilerin gözü önünde ve sınavın başlamasına </a:t>
            </a:r>
            <a:r>
              <a:rPr lang="tr-TR" b="1" dirty="0"/>
              <a:t>yaklaşık 15 </a:t>
            </a:r>
            <a:r>
              <a:rPr lang="tr-TR" dirty="0"/>
              <a:t>(on beş)</a:t>
            </a:r>
            <a:r>
              <a:rPr lang="tr-TR" b="1" dirty="0"/>
              <a:t> </a:t>
            </a:r>
            <a:r>
              <a:rPr lang="tr-TR" dirty="0"/>
              <a:t>dakika kala açılacak</a:t>
            </a:r>
            <a:r>
              <a:rPr lang="tr-TR" dirty="0" smtClean="0"/>
              <a:t>,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Sınav güvenlik torbasından çıkan soru kitapçıklarından sayıca eksik, fazla veya baskı hatası olanlar varsa tutanakla tespit edilerek bina sınav komisyonuna bildirilecek</a:t>
            </a:r>
            <a:r>
              <a:rPr lang="tr-TR" dirty="0" smtClean="0"/>
              <a:t>,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Öğrenciler, salon yoklama listesindeki sıraya göre yerleştirilecek, hiçbir öğrencinin yer değişikliğine izin verilmeyecek</a:t>
            </a:r>
            <a:r>
              <a:rPr lang="tr-TR" dirty="0" smtClean="0"/>
              <a:t>,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Sınav salonlarında sınavın aynı saatte, zil sesiyle başlaması ve zil sesiyle bitmesi sağlanacak</a:t>
            </a:r>
            <a:r>
              <a:rPr lang="tr-TR" dirty="0" smtClean="0"/>
              <a:t>,</a:t>
            </a:r>
          </a:p>
          <a:p>
            <a:pPr marL="0" lvl="0" indent="0">
              <a:buNone/>
            </a:pPr>
            <a:endParaRPr lang="tr-TR" dirty="0"/>
          </a:p>
          <a:p>
            <a:pPr lvl="0"/>
            <a:r>
              <a:rPr lang="tr-TR" dirty="0"/>
              <a:t>Sınavın</a:t>
            </a:r>
            <a:r>
              <a:rPr lang="tr-TR" b="1" dirty="0"/>
              <a:t>; başlama</a:t>
            </a:r>
            <a:r>
              <a:rPr lang="tr-TR" dirty="0"/>
              <a:t>,</a:t>
            </a:r>
            <a:r>
              <a:rPr lang="tr-TR" b="1" dirty="0"/>
              <a:t> bitiş ve çıkış yasağı</a:t>
            </a:r>
            <a:r>
              <a:rPr lang="tr-TR" dirty="0"/>
              <a:t> saatleri öğrencilerin görebileceği şekilde tahtaya yazılacak,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8969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hangingPunct="0"/>
            <a:r>
              <a:rPr lang="tr-TR" dirty="0"/>
              <a:t>Sınav başladıktan sonra </a:t>
            </a:r>
            <a:r>
              <a:rPr lang="tr-TR" b="1" dirty="0"/>
              <a:t>ilk 15</a:t>
            </a:r>
            <a:r>
              <a:rPr lang="tr-TR" dirty="0"/>
              <a:t> dakikada gelmeyen öğrencilerin salon aday yoklama listesinde isimleri karşısına mürekkepli kalemle “</a:t>
            </a:r>
            <a:r>
              <a:rPr lang="tr-TR" b="1" dirty="0"/>
              <a:t>GİRMEDİ</a:t>
            </a:r>
            <a:r>
              <a:rPr lang="tr-TR" dirty="0"/>
              <a:t>” yazılacağı, cevap kâğıdındaki “</a:t>
            </a:r>
            <a:r>
              <a:rPr lang="tr-TR" b="1" dirty="0"/>
              <a:t>ADAY</a:t>
            </a:r>
            <a:r>
              <a:rPr lang="tr-TR" dirty="0"/>
              <a:t> </a:t>
            </a:r>
            <a:r>
              <a:rPr lang="tr-TR" b="1" dirty="0"/>
              <a:t>SINAVA GİRMEDİ</a:t>
            </a:r>
            <a:r>
              <a:rPr lang="tr-TR" dirty="0"/>
              <a:t>” bölümünün ise kurşun kalemle kodlanacak</a:t>
            </a:r>
            <a:r>
              <a:rPr lang="tr-TR" dirty="0" smtClean="0"/>
              <a:t>,</a:t>
            </a:r>
          </a:p>
          <a:p>
            <a:pPr lvl="0" hangingPunct="0"/>
            <a:endParaRPr lang="tr-TR" dirty="0"/>
          </a:p>
          <a:p>
            <a:pPr lvl="0"/>
            <a:r>
              <a:rPr lang="tr-TR" dirty="0"/>
              <a:t>Kopya çekmeye teşebbüs eden öğrenci uyarılacak</a:t>
            </a:r>
            <a:r>
              <a:rPr lang="tr-TR" dirty="0" smtClean="0"/>
              <a:t>,</a:t>
            </a:r>
          </a:p>
          <a:p>
            <a:pPr marL="0" lvl="0" indent="0">
              <a:buNone/>
            </a:pPr>
            <a:endParaRPr lang="tr-TR" dirty="0"/>
          </a:p>
          <a:p>
            <a:pPr lvl="0"/>
            <a:r>
              <a:rPr lang="tr-TR" dirty="0"/>
              <a:t>Kopya çektiği belirlenen öğrencinin cevap kâğıdı alınacak, cevap kâğıdı üzerindeki ilgili kutucuğa salon aday yoklama listesinde yer alan “</a:t>
            </a:r>
            <a:r>
              <a:rPr lang="tr-TR" b="1" dirty="0"/>
              <a:t>sınav iptal türü kodlarından”</a:t>
            </a:r>
            <a:r>
              <a:rPr lang="tr-TR" dirty="0"/>
              <a:t> uygun olanı kodlanacak</a:t>
            </a:r>
            <a:r>
              <a:rPr lang="tr-TR" dirty="0" smtClean="0"/>
              <a:t>,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Öğrenciler, sorulara verdiği</a:t>
            </a:r>
            <a:r>
              <a:rPr lang="tr-TR" b="1" dirty="0"/>
              <a:t> cevapları almayacak</a:t>
            </a:r>
            <a:r>
              <a:rPr lang="tr-TR" dirty="0"/>
              <a:t>. Bu kurala uymayanların sınavı geçersiz sayılacağı salon başkanı tarafından duyurulacaktır, </a:t>
            </a:r>
            <a:endParaRPr lang="tr-TR" dirty="0" smtClean="0"/>
          </a:p>
          <a:p>
            <a:pPr marL="0" lvl="0" indent="0">
              <a:buNone/>
            </a:pPr>
            <a:endParaRPr lang="tr-TR" dirty="0"/>
          </a:p>
          <a:p>
            <a:pPr lvl="0"/>
            <a:r>
              <a:rPr lang="tr-TR" dirty="0"/>
              <a:t>Sınav evrakını teslim eden öğrenciye, </a:t>
            </a:r>
            <a:r>
              <a:rPr lang="tr-TR" b="1" dirty="0"/>
              <a:t>salon aday yoklama listesindeki </a:t>
            </a:r>
            <a:r>
              <a:rPr lang="tr-TR" dirty="0"/>
              <a:t>isminin karşısı mürekkepli kalem ile imzalattırılacaktır,(Öğrenci İmza işlemi</a:t>
            </a:r>
            <a:r>
              <a:rPr lang="tr-TR" b="1" dirty="0"/>
              <a:t> </a:t>
            </a:r>
            <a:r>
              <a:rPr lang="tr-TR" dirty="0"/>
              <a:t>sınav evrakını teslimi sırasında yapacaktır</a:t>
            </a:r>
            <a:r>
              <a:rPr lang="tr-TR" dirty="0" smtClean="0"/>
              <a:t>.)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1688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tr-TR" dirty="0"/>
              <a:t>Salon başkanı ve gözetmen görevli oldukları salondaki cevap kâğıtlarını kontrol ettiklerine dair bölümü mürekkepli kalemle imzalayacak</a:t>
            </a:r>
            <a:r>
              <a:rPr lang="tr-TR" dirty="0" smtClean="0"/>
              <a:t>,</a:t>
            </a:r>
          </a:p>
          <a:p>
            <a:pPr marL="0" lvl="0" indent="0">
              <a:buNone/>
            </a:pPr>
            <a:endParaRPr lang="tr-TR" dirty="0"/>
          </a:p>
          <a:p>
            <a:pPr lvl="0" hangingPunct="0"/>
            <a:r>
              <a:rPr lang="tr-TR" dirty="0"/>
              <a:t>Görevlilerce sınav salonunda tutulan tutanaklar, cevap kâğıtları, salon aday yoklama listesi ve yırtılan sınav güvenlik poşeti; yeni sınav güvenlik torbasına konularak kapatılacak,</a:t>
            </a:r>
            <a:r>
              <a:rPr lang="tr-TR" i="1" dirty="0"/>
              <a:t> (Bu işlem, görevli olduğunuz sınav salonunda en son kalan öğrencilerin gözü önünde yapılacaktır)</a:t>
            </a:r>
            <a:r>
              <a:rPr lang="tr-TR" dirty="0"/>
              <a:t>. </a:t>
            </a:r>
            <a:endParaRPr lang="tr-TR" dirty="0" smtClean="0"/>
          </a:p>
          <a:p>
            <a:pPr lvl="0" hangingPunct="0"/>
            <a:endParaRPr lang="tr-TR" dirty="0"/>
          </a:p>
          <a:p>
            <a:pPr lvl="0"/>
            <a:r>
              <a:rPr lang="tr-TR" dirty="0"/>
              <a:t>Görevliler; öğrenciler salonu terk ettikten sonra salonu kontrol ederek varsa unutulan evrak ve eşyaları bina sınav komisyonuna teslim edecek</a:t>
            </a:r>
            <a:r>
              <a:rPr lang="tr-TR" dirty="0" smtClean="0"/>
              <a:t>,</a:t>
            </a:r>
          </a:p>
          <a:p>
            <a:pPr lvl="0"/>
            <a:endParaRPr lang="tr-TR" dirty="0"/>
          </a:p>
          <a:p>
            <a:pPr lvl="0"/>
            <a:r>
              <a:rPr lang="tr-TR" dirty="0" smtClean="0"/>
              <a:t>Sınav </a:t>
            </a:r>
            <a:r>
              <a:rPr lang="tr-TR" dirty="0"/>
              <a:t>evrakları ait oldukları kutulara konulup kilitlendikten sonra kurye ve polis nezaretinde saklandığı yere taşınacaktır.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4217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Her </a:t>
            </a:r>
            <a:r>
              <a:rPr lang="en-US" dirty="0" err="1"/>
              <a:t>dönem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sınavlarda</a:t>
            </a:r>
            <a:r>
              <a:rPr lang="en-US" dirty="0"/>
              <a:t> </a:t>
            </a:r>
            <a:r>
              <a:rPr lang="en-US" dirty="0" err="1"/>
              <a:t>ağırlıklandırılmış</a:t>
            </a:r>
            <a:r>
              <a:rPr lang="en-US" dirty="0"/>
              <a:t> </a:t>
            </a:r>
            <a:r>
              <a:rPr lang="en-US" dirty="0" err="1"/>
              <a:t>puanların</a:t>
            </a:r>
            <a:r>
              <a:rPr lang="en-US" dirty="0"/>
              <a:t> </a:t>
            </a:r>
            <a:r>
              <a:rPr lang="en-US" dirty="0" err="1"/>
              <a:t>hesaplanmasında</a:t>
            </a:r>
            <a:r>
              <a:rPr lang="en-US" dirty="0"/>
              <a:t>; </a:t>
            </a:r>
            <a:r>
              <a:rPr lang="en-US" dirty="0" err="1"/>
              <a:t>Türkçe</a:t>
            </a:r>
            <a:r>
              <a:rPr lang="en-US" dirty="0"/>
              <a:t>, </a:t>
            </a:r>
            <a:r>
              <a:rPr lang="en-US" dirty="0" err="1"/>
              <a:t>matematik</a:t>
            </a:r>
            <a:r>
              <a:rPr lang="en-US" dirty="0"/>
              <a:t>, fen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teknoloji</a:t>
            </a:r>
            <a:r>
              <a:rPr lang="en-US" dirty="0"/>
              <a:t> </a:t>
            </a:r>
            <a:r>
              <a:rPr lang="en-US" dirty="0" err="1"/>
              <a:t>dersleri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tr-TR" dirty="0" smtClean="0"/>
              <a:t>4</a:t>
            </a:r>
            <a:r>
              <a:rPr lang="en-US" dirty="0" smtClean="0"/>
              <a:t>; </a:t>
            </a:r>
            <a:r>
              <a:rPr lang="en-US" dirty="0"/>
              <a:t>T.C. </a:t>
            </a:r>
            <a:r>
              <a:rPr lang="en-US" dirty="0" err="1"/>
              <a:t>İnkılâp</a:t>
            </a:r>
            <a:r>
              <a:rPr lang="en-US" dirty="0"/>
              <a:t> </a:t>
            </a:r>
            <a:r>
              <a:rPr lang="en-US" dirty="0" err="1"/>
              <a:t>Tarihi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Atatürkçülük</a:t>
            </a:r>
            <a:r>
              <a:rPr lang="en-US" dirty="0"/>
              <a:t>, </a:t>
            </a:r>
            <a:r>
              <a:rPr lang="en-US" dirty="0" err="1"/>
              <a:t>yabancı</a:t>
            </a:r>
            <a:r>
              <a:rPr lang="en-US" dirty="0"/>
              <a:t> </a:t>
            </a:r>
            <a:r>
              <a:rPr lang="en-US" dirty="0" err="1"/>
              <a:t>dil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din </a:t>
            </a:r>
            <a:r>
              <a:rPr lang="en-US" dirty="0" err="1"/>
              <a:t>kültürü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ahlak</a:t>
            </a:r>
            <a:r>
              <a:rPr lang="en-US" dirty="0"/>
              <a:t> </a:t>
            </a:r>
            <a:r>
              <a:rPr lang="en-US" dirty="0" err="1"/>
              <a:t>bilgisi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tr-TR" dirty="0" smtClean="0"/>
              <a:t>2</a:t>
            </a:r>
            <a:r>
              <a:rPr lang="en-US" dirty="0" smtClean="0"/>
              <a:t> </a:t>
            </a:r>
            <a:r>
              <a:rPr lang="en-US" dirty="0" err="1"/>
              <a:t>katsayısı</a:t>
            </a:r>
            <a:r>
              <a:rPr lang="en-US" dirty="0"/>
              <a:t> o </a:t>
            </a:r>
            <a:r>
              <a:rPr lang="en-US" dirty="0" err="1"/>
              <a:t>dersin</a:t>
            </a:r>
            <a:r>
              <a:rPr lang="en-US" dirty="0"/>
              <a:t> </a:t>
            </a:r>
            <a:r>
              <a:rPr lang="en-US" dirty="0" err="1"/>
              <a:t>puanı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çarpılarak</a:t>
            </a:r>
            <a:r>
              <a:rPr lang="en-US" dirty="0"/>
              <a:t> 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dersin</a:t>
            </a:r>
            <a:r>
              <a:rPr lang="en-US" dirty="0"/>
              <a:t> AOSP </a:t>
            </a:r>
            <a:r>
              <a:rPr lang="en-US" dirty="0" err="1"/>
              <a:t>hesaplanacaktır</a:t>
            </a:r>
            <a:r>
              <a:rPr lang="en-US" dirty="0"/>
              <a:t>. </a:t>
            </a:r>
            <a:r>
              <a:rPr lang="en-US" dirty="0" err="1"/>
              <a:t>Puanlama</a:t>
            </a:r>
            <a:r>
              <a:rPr lang="en-US" dirty="0"/>
              <a:t> 700 tam </a:t>
            </a:r>
            <a:r>
              <a:rPr lang="en-US" dirty="0" err="1"/>
              <a:t>puan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yapılacaktır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  <a:p>
            <a:r>
              <a:rPr lang="en-US" dirty="0" err="1"/>
              <a:t>Ortaöğretime</a:t>
            </a:r>
            <a:r>
              <a:rPr lang="en-US" dirty="0"/>
              <a:t> </a:t>
            </a:r>
            <a:r>
              <a:rPr lang="en-US" dirty="0" err="1"/>
              <a:t>yerleştirmeye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puan</a:t>
            </a:r>
            <a:r>
              <a:rPr lang="en-US" dirty="0"/>
              <a:t> </a:t>
            </a:r>
            <a:r>
              <a:rPr lang="en-US" dirty="0" err="1"/>
              <a:t>hesaplamasında</a:t>
            </a:r>
            <a:r>
              <a:rPr lang="en-US" dirty="0"/>
              <a:t>; </a:t>
            </a:r>
            <a:r>
              <a:rPr lang="en-US" dirty="0" err="1"/>
              <a:t>öğrencilerin</a:t>
            </a:r>
            <a:r>
              <a:rPr lang="en-US" dirty="0"/>
              <a:t>; 6, 7 </a:t>
            </a:r>
            <a:r>
              <a:rPr lang="en-US" dirty="0" err="1"/>
              <a:t>ve</a:t>
            </a:r>
            <a:r>
              <a:rPr lang="en-US" dirty="0"/>
              <a:t> 8’inci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yıl</a:t>
            </a:r>
            <a:r>
              <a:rPr lang="en-US" dirty="0"/>
              <a:t> </a:t>
            </a:r>
            <a:r>
              <a:rPr lang="en-US" dirty="0" err="1"/>
              <a:t>sonu</a:t>
            </a:r>
            <a:r>
              <a:rPr lang="en-US" dirty="0"/>
              <a:t> </a:t>
            </a:r>
            <a:r>
              <a:rPr lang="en-US" dirty="0" err="1"/>
              <a:t>başarı</a:t>
            </a:r>
            <a:r>
              <a:rPr lang="en-US" dirty="0"/>
              <a:t> </a:t>
            </a:r>
            <a:r>
              <a:rPr lang="en-US" dirty="0" err="1"/>
              <a:t>puanları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8’inci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AOSP’ı</a:t>
            </a:r>
            <a:r>
              <a:rPr lang="en-US" dirty="0"/>
              <a:t> </a:t>
            </a:r>
            <a:r>
              <a:rPr lang="en-US" dirty="0" err="1"/>
              <a:t>toplanacak</a:t>
            </a:r>
            <a:r>
              <a:rPr lang="en-US" dirty="0"/>
              <a:t>,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toplam</a:t>
            </a:r>
            <a:r>
              <a:rPr lang="en-US" dirty="0"/>
              <a:t> </a:t>
            </a:r>
            <a:r>
              <a:rPr lang="en-US" dirty="0" err="1"/>
              <a:t>puan</a:t>
            </a:r>
            <a:r>
              <a:rPr lang="en-US" dirty="0"/>
              <a:t> </a:t>
            </a:r>
            <a:r>
              <a:rPr lang="en-US" dirty="0" err="1"/>
              <a:t>ikiye</a:t>
            </a:r>
            <a:r>
              <a:rPr lang="en-US" dirty="0"/>
              <a:t> </a:t>
            </a:r>
            <a:r>
              <a:rPr lang="en-US" dirty="0" err="1"/>
              <a:t>bölünerek</a:t>
            </a:r>
            <a:r>
              <a:rPr lang="en-US" dirty="0"/>
              <a:t> </a:t>
            </a:r>
            <a:r>
              <a:rPr lang="en-US" dirty="0" err="1"/>
              <a:t>merkezî</a:t>
            </a:r>
            <a:r>
              <a:rPr lang="en-US" dirty="0"/>
              <a:t> </a:t>
            </a:r>
            <a:r>
              <a:rPr lang="en-US" dirty="0" err="1"/>
              <a:t>sistemle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ortaöğretim</a:t>
            </a:r>
            <a:r>
              <a:rPr lang="en-US" dirty="0"/>
              <a:t> </a:t>
            </a:r>
            <a:r>
              <a:rPr lang="en-US" dirty="0" err="1"/>
              <a:t>kurumlarına</a:t>
            </a:r>
            <a:r>
              <a:rPr lang="en-US" dirty="0"/>
              <a:t> </a:t>
            </a:r>
            <a:r>
              <a:rPr lang="en-US" dirty="0" err="1"/>
              <a:t>yerleştirmeye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puan</a:t>
            </a:r>
            <a:r>
              <a:rPr lang="en-US" dirty="0"/>
              <a:t> </a:t>
            </a:r>
            <a:r>
              <a:rPr lang="en-US" dirty="0" err="1"/>
              <a:t>hesaplamasında</a:t>
            </a:r>
            <a:r>
              <a:rPr lang="en-US" dirty="0"/>
              <a:t> </a:t>
            </a:r>
            <a:r>
              <a:rPr lang="en-US" dirty="0" err="1"/>
              <a:t>kullanılacaktır</a:t>
            </a:r>
            <a:r>
              <a:rPr lang="en-US" dirty="0"/>
              <a:t>. </a:t>
            </a:r>
            <a:r>
              <a:rPr lang="en-US" dirty="0" err="1"/>
              <a:t>Puanlama</a:t>
            </a:r>
            <a:r>
              <a:rPr lang="en-US" dirty="0"/>
              <a:t> 500 tam </a:t>
            </a:r>
            <a:r>
              <a:rPr lang="en-US" dirty="0" err="1"/>
              <a:t>puan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 smtClean="0"/>
              <a:t>yapılacaktır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/>
              <a:t>sınavlara</a:t>
            </a:r>
            <a:r>
              <a:rPr lang="en-US" dirty="0"/>
              <a:t> </a:t>
            </a:r>
            <a:r>
              <a:rPr lang="en-US" dirty="0" err="1"/>
              <a:t>katılamayan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yedek</a:t>
            </a:r>
            <a:r>
              <a:rPr lang="en-US" dirty="0"/>
              <a:t> </a:t>
            </a:r>
            <a:r>
              <a:rPr lang="en-US" dirty="0" err="1"/>
              <a:t>salonda</a:t>
            </a:r>
            <a:r>
              <a:rPr lang="en-US" dirty="0"/>
              <a:t> </a:t>
            </a:r>
            <a:r>
              <a:rPr lang="en-US" dirty="0" err="1"/>
              <a:t>sınava</a:t>
            </a:r>
            <a:r>
              <a:rPr lang="en-US" dirty="0"/>
              <a:t> </a:t>
            </a:r>
            <a:r>
              <a:rPr lang="en-US" dirty="0" err="1"/>
              <a:t>giren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her 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müdürlüğü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günü</a:t>
            </a:r>
            <a:r>
              <a:rPr lang="en-US" dirty="0"/>
              <a:t> </a:t>
            </a:r>
            <a:r>
              <a:rPr lang="en-US" dirty="0" err="1"/>
              <a:t>bitiminde</a:t>
            </a:r>
            <a:r>
              <a:rPr lang="en-US" dirty="0"/>
              <a:t> e-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Sistemine</a:t>
            </a:r>
            <a:r>
              <a:rPr lang="en-US" dirty="0"/>
              <a:t> </a:t>
            </a:r>
            <a:r>
              <a:rPr lang="en-US" dirty="0" err="1"/>
              <a:t>işlenecektir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862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Mazeret</a:t>
            </a:r>
            <a:r>
              <a:rPr lang="en-US" dirty="0"/>
              <a:t> </a:t>
            </a:r>
            <a:r>
              <a:rPr lang="en-US" dirty="0" err="1"/>
              <a:t>sınavına</a:t>
            </a:r>
            <a:r>
              <a:rPr lang="en-US" dirty="0"/>
              <a:t> </a:t>
            </a:r>
            <a:r>
              <a:rPr lang="en-US" dirty="0" err="1"/>
              <a:t>katılması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görülen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,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müdürlüklerince</a:t>
            </a:r>
            <a:r>
              <a:rPr lang="en-US" dirty="0"/>
              <a:t> e-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Sistemine</a:t>
            </a:r>
            <a:r>
              <a:rPr lang="en-US" dirty="0"/>
              <a:t> </a:t>
            </a:r>
            <a:r>
              <a:rPr lang="en-US" dirty="0" err="1"/>
              <a:t>sınavlar</a:t>
            </a:r>
            <a:r>
              <a:rPr lang="en-US" dirty="0"/>
              <a:t> </a:t>
            </a:r>
            <a:r>
              <a:rPr lang="en-US" dirty="0" err="1"/>
              <a:t>tamamlandıktan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5 (</a:t>
            </a:r>
            <a:r>
              <a:rPr lang="en-US" dirty="0" err="1"/>
              <a:t>beş</a:t>
            </a:r>
            <a:r>
              <a:rPr lang="en-US" dirty="0"/>
              <a:t>) </a:t>
            </a:r>
            <a:r>
              <a:rPr lang="en-US" dirty="0" err="1"/>
              <a:t>gün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giriş</a:t>
            </a:r>
            <a:r>
              <a:rPr lang="en-US" dirty="0"/>
              <a:t> </a:t>
            </a:r>
            <a:r>
              <a:rPr lang="en-US" dirty="0" err="1"/>
              <a:t>yapılacaktır</a:t>
            </a:r>
            <a:r>
              <a:rPr lang="en-US" dirty="0"/>
              <a:t>. </a:t>
            </a:r>
            <a:r>
              <a:rPr lang="en-US" dirty="0" err="1"/>
              <a:t>Mazereti</a:t>
            </a:r>
            <a:r>
              <a:rPr lang="en-US" dirty="0"/>
              <a:t>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müdürlüğünce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görülen</a:t>
            </a:r>
            <a:r>
              <a:rPr lang="en-US" dirty="0"/>
              <a:t> </a:t>
            </a:r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Bakanlıkça</a:t>
            </a:r>
            <a:r>
              <a:rPr lang="en-US" dirty="0"/>
              <a:t> </a:t>
            </a:r>
            <a:r>
              <a:rPr lang="en-US" dirty="0" err="1"/>
              <a:t>belirlenen</a:t>
            </a:r>
            <a:r>
              <a:rPr lang="en-US" dirty="0"/>
              <a:t> </a:t>
            </a:r>
            <a:r>
              <a:rPr lang="en-US" dirty="0" err="1"/>
              <a:t>tarih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merkezlerde</a:t>
            </a:r>
            <a:r>
              <a:rPr lang="en-US" dirty="0"/>
              <a:t> </a:t>
            </a:r>
            <a:r>
              <a:rPr lang="en-US" dirty="0" err="1"/>
              <a:t>mazeret</a:t>
            </a:r>
            <a:r>
              <a:rPr lang="en-US" dirty="0"/>
              <a:t> </a:t>
            </a:r>
            <a:r>
              <a:rPr lang="en-US" dirty="0" err="1"/>
              <a:t>sınavı</a:t>
            </a:r>
            <a:r>
              <a:rPr lang="en-US" dirty="0"/>
              <a:t> </a:t>
            </a:r>
            <a:r>
              <a:rPr lang="en-US" dirty="0" err="1"/>
              <a:t>yapılacaktır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  <a:p>
            <a:r>
              <a:rPr lang="en-US" dirty="0" err="1"/>
              <a:t>Geçerli</a:t>
            </a:r>
            <a:r>
              <a:rPr lang="en-US" dirty="0"/>
              <a:t> </a:t>
            </a:r>
            <a:r>
              <a:rPr lang="en-US" dirty="0" err="1"/>
              <a:t>mazereti</a:t>
            </a:r>
            <a:r>
              <a:rPr lang="en-US" dirty="0"/>
              <a:t> </a:t>
            </a:r>
            <a:r>
              <a:rPr lang="en-US" dirty="0" err="1"/>
              <a:t>olmadan</a:t>
            </a:r>
            <a:r>
              <a:rPr lang="en-US" dirty="0"/>
              <a:t>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/</a:t>
            </a:r>
            <a:r>
              <a:rPr lang="en-US" dirty="0" err="1"/>
              <a:t>sınavlara</a:t>
            </a:r>
            <a:r>
              <a:rPr lang="en-US" dirty="0"/>
              <a:t> </a:t>
            </a:r>
            <a:r>
              <a:rPr lang="en-US" dirty="0" err="1"/>
              <a:t>katılmayan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, o </a:t>
            </a:r>
            <a:r>
              <a:rPr lang="en-US" dirty="0" err="1"/>
              <a:t>derse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puanı</a:t>
            </a:r>
            <a:r>
              <a:rPr lang="en-US" dirty="0"/>
              <a:t> 0 (</a:t>
            </a:r>
            <a:r>
              <a:rPr lang="en-US" dirty="0" err="1"/>
              <a:t>sıfır</a:t>
            </a:r>
            <a:r>
              <a:rPr lang="en-US" dirty="0"/>
              <a:t>)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değerlendirilecek</a:t>
            </a:r>
            <a:r>
              <a:rPr lang="en-US" dirty="0"/>
              <a:t>, e-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Sisteminde</a:t>
            </a:r>
            <a:r>
              <a:rPr lang="en-US" dirty="0"/>
              <a:t>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sonuç</a:t>
            </a:r>
            <a:r>
              <a:rPr lang="en-US" dirty="0"/>
              <a:t> </a:t>
            </a:r>
            <a:r>
              <a:rPr lang="en-US" dirty="0" err="1"/>
              <a:t>hanesinde</a:t>
            </a:r>
            <a:r>
              <a:rPr lang="en-US" dirty="0"/>
              <a:t> (G)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gösterilecek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ortalamaya</a:t>
            </a:r>
            <a:r>
              <a:rPr lang="en-US" dirty="0"/>
              <a:t> </a:t>
            </a:r>
            <a:r>
              <a:rPr lang="en-US" dirty="0" err="1"/>
              <a:t>dâhil</a:t>
            </a:r>
            <a:r>
              <a:rPr lang="en-US" dirty="0"/>
              <a:t> </a:t>
            </a:r>
            <a:r>
              <a:rPr lang="en-US" dirty="0" err="1"/>
              <a:t>edilecektir</a:t>
            </a:r>
            <a:r>
              <a:rPr lang="en-US" dirty="0"/>
              <a:t>. </a:t>
            </a:r>
            <a:r>
              <a:rPr lang="en-US" dirty="0" err="1"/>
              <a:t>Veli</a:t>
            </a:r>
            <a:r>
              <a:rPr lang="en-US" dirty="0"/>
              <a:t>, </a:t>
            </a:r>
            <a:r>
              <a:rPr lang="en-US" dirty="0" err="1"/>
              <a:t>öğrencisinin</a:t>
            </a:r>
            <a:r>
              <a:rPr lang="en-US" dirty="0"/>
              <a:t>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sınava</a:t>
            </a:r>
            <a:r>
              <a:rPr lang="en-US" dirty="0"/>
              <a:t> </a:t>
            </a:r>
            <a:r>
              <a:rPr lang="en-US" dirty="0" err="1"/>
              <a:t>katılamama</a:t>
            </a:r>
            <a:r>
              <a:rPr lang="en-US" dirty="0"/>
              <a:t> </a:t>
            </a:r>
            <a:r>
              <a:rPr lang="en-US" dirty="0" err="1"/>
              <a:t>sebebini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geç</a:t>
            </a:r>
            <a:r>
              <a:rPr lang="en-US" dirty="0"/>
              <a:t> </a:t>
            </a:r>
            <a:r>
              <a:rPr lang="en-US" dirty="0" err="1"/>
              <a:t>sınavın</a:t>
            </a:r>
            <a:r>
              <a:rPr lang="en-US" dirty="0"/>
              <a:t> </a:t>
            </a:r>
            <a:r>
              <a:rPr lang="en-US" dirty="0" err="1"/>
              <a:t>tamamlandığı</a:t>
            </a:r>
            <a:r>
              <a:rPr lang="en-US" dirty="0"/>
              <a:t> </a:t>
            </a:r>
            <a:r>
              <a:rPr lang="en-US" dirty="0" err="1"/>
              <a:t>tarihten</a:t>
            </a:r>
            <a:r>
              <a:rPr lang="en-US" dirty="0"/>
              <a:t> </a:t>
            </a:r>
            <a:r>
              <a:rPr lang="en-US" dirty="0" err="1"/>
              <a:t>itibaren</a:t>
            </a:r>
            <a:r>
              <a:rPr lang="en-US" dirty="0"/>
              <a:t> 5 (</a:t>
            </a:r>
            <a:r>
              <a:rPr lang="en-US" dirty="0" err="1"/>
              <a:t>beş</a:t>
            </a:r>
            <a:r>
              <a:rPr lang="en-US" dirty="0"/>
              <a:t>)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günü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yönetimine</a:t>
            </a:r>
            <a:r>
              <a:rPr lang="en-US" dirty="0"/>
              <a:t> </a:t>
            </a:r>
            <a:r>
              <a:rPr lang="en-US" dirty="0" err="1"/>
              <a:t>yazılı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bildirecektir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4321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Yedek</a:t>
            </a:r>
            <a:r>
              <a:rPr lang="en-US" dirty="0"/>
              <a:t> </a:t>
            </a:r>
            <a:r>
              <a:rPr lang="en-US" dirty="0" err="1"/>
              <a:t>salonda</a:t>
            </a:r>
            <a:r>
              <a:rPr lang="en-US" dirty="0"/>
              <a:t>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sınavlara</a:t>
            </a:r>
            <a:r>
              <a:rPr lang="en-US" dirty="0"/>
              <a:t> </a:t>
            </a:r>
            <a:r>
              <a:rPr lang="en-US" dirty="0" err="1"/>
              <a:t>giren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kullandıkları</a:t>
            </a:r>
            <a:r>
              <a:rPr lang="en-US" dirty="0"/>
              <a:t>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kâğıtlarında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doldurulması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kısımların</a:t>
            </a:r>
            <a:r>
              <a:rPr lang="en-US" dirty="0"/>
              <a:t> (T.C. </a:t>
            </a:r>
            <a:r>
              <a:rPr lang="en-US" dirty="0" err="1"/>
              <a:t>kimlik</a:t>
            </a:r>
            <a:r>
              <a:rPr lang="en-US" dirty="0"/>
              <a:t> </a:t>
            </a:r>
            <a:r>
              <a:rPr lang="en-US" dirty="0" err="1"/>
              <a:t>numarası</a:t>
            </a:r>
            <a:r>
              <a:rPr lang="en-US" dirty="0"/>
              <a:t>,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/>
              <a:t>soyadı</a:t>
            </a:r>
            <a:r>
              <a:rPr lang="en-US" dirty="0"/>
              <a:t>, </a:t>
            </a:r>
            <a:r>
              <a:rPr lang="en-US" dirty="0" err="1"/>
              <a:t>kitapçık</a:t>
            </a:r>
            <a:r>
              <a:rPr lang="en-US" dirty="0"/>
              <a:t> </a:t>
            </a:r>
            <a:r>
              <a:rPr lang="en-US" dirty="0" err="1"/>
              <a:t>türü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imza</a:t>
            </a:r>
            <a:r>
              <a:rPr lang="en-US" dirty="0"/>
              <a:t>) </a:t>
            </a:r>
            <a:r>
              <a:rPr lang="en-US" dirty="0" err="1"/>
              <a:t>doğruluğunun</a:t>
            </a:r>
            <a:r>
              <a:rPr lang="en-US" dirty="0"/>
              <a:t> </a:t>
            </a:r>
            <a:r>
              <a:rPr lang="en-US" dirty="0" err="1"/>
              <a:t>kontrolünü</a:t>
            </a:r>
            <a:r>
              <a:rPr lang="en-US" dirty="0"/>
              <a:t> “Bina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Komisyon</a:t>
            </a:r>
            <a:r>
              <a:rPr lang="en-US" dirty="0"/>
              <a:t> </a:t>
            </a:r>
            <a:r>
              <a:rPr lang="en-US" dirty="0" err="1"/>
              <a:t>Başkanı</a:t>
            </a:r>
            <a:r>
              <a:rPr lang="en-US" dirty="0"/>
              <a:t> (Bina </a:t>
            </a:r>
            <a:r>
              <a:rPr lang="en-US" dirty="0" err="1"/>
              <a:t>Yöneticisi</a:t>
            </a:r>
            <a:r>
              <a:rPr lang="en-US" dirty="0"/>
              <a:t>)”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yapmak</a:t>
            </a:r>
            <a:r>
              <a:rPr lang="en-US" dirty="0" smtClean="0"/>
              <a:t>,</a:t>
            </a:r>
            <a:endParaRPr lang="tr-TR" dirty="0" smtClean="0"/>
          </a:p>
          <a:p>
            <a:pPr lvl="0"/>
            <a:endParaRPr lang="tr-TR" dirty="0"/>
          </a:p>
          <a:p>
            <a:r>
              <a:rPr lang="en-US" dirty="0" err="1"/>
              <a:t>Öğrencinin</a:t>
            </a:r>
            <a:r>
              <a:rPr lang="en-US" dirty="0"/>
              <a:t> </a:t>
            </a:r>
            <a:r>
              <a:rPr lang="en-US" dirty="0" err="1"/>
              <a:t>sınava</a:t>
            </a:r>
            <a:r>
              <a:rPr lang="en-US" dirty="0"/>
              <a:t> </a:t>
            </a:r>
            <a:r>
              <a:rPr lang="en-US" dirty="0" err="1"/>
              <a:t>gireceği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/salon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sıra</a:t>
            </a:r>
            <a:r>
              <a:rPr lang="en-US" dirty="0"/>
              <a:t> </a:t>
            </a:r>
            <a:r>
              <a:rPr lang="en-US" dirty="0" err="1"/>
              <a:t>bilgisi</a:t>
            </a:r>
            <a:r>
              <a:rPr lang="en-US" dirty="0"/>
              <a:t> e-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Veli</a:t>
            </a:r>
            <a:r>
              <a:rPr lang="en-US" dirty="0"/>
              <a:t> </a:t>
            </a:r>
            <a:r>
              <a:rPr lang="en-US" dirty="0" err="1"/>
              <a:t>Bilgilendirme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yayımlanacaktır</a:t>
            </a:r>
            <a:r>
              <a:rPr lang="en-US" dirty="0"/>
              <a:t>.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yöneticileri</a:t>
            </a:r>
            <a:r>
              <a:rPr lang="en-US" dirty="0"/>
              <a:t> e-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Sisteminden</a:t>
            </a:r>
            <a:r>
              <a:rPr lang="en-US" dirty="0"/>
              <a:t>, </a:t>
            </a:r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velisi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Veli</a:t>
            </a:r>
            <a:r>
              <a:rPr lang="en-US" dirty="0"/>
              <a:t> </a:t>
            </a:r>
            <a:r>
              <a:rPr lang="en-US" dirty="0" err="1"/>
              <a:t>Bilgilendirme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öğrencinin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/salon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sırada</a:t>
            </a:r>
            <a:r>
              <a:rPr lang="en-US" dirty="0"/>
              <a:t> </a:t>
            </a:r>
            <a:r>
              <a:rPr lang="en-US" dirty="0" err="1"/>
              <a:t>sınava</a:t>
            </a:r>
            <a:r>
              <a:rPr lang="en-US" dirty="0"/>
              <a:t> </a:t>
            </a:r>
            <a:r>
              <a:rPr lang="en-US" dirty="0" err="1"/>
              <a:t>gireceğini</a:t>
            </a:r>
            <a:r>
              <a:rPr lang="en-US" dirty="0"/>
              <a:t> </a:t>
            </a:r>
            <a:r>
              <a:rPr lang="en-US" dirty="0" err="1" smtClean="0"/>
              <a:t>görebilecektir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tr-TR" dirty="0" smtClean="0"/>
              <a:t>Öğrenci </a:t>
            </a:r>
            <a:r>
              <a:rPr lang="tr-TR" dirty="0"/>
              <a:t>yoklama listeleri e-Okul sisteminden alınarak, öğrencilerin görebilecekleri yerde ilan edilecektir.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9258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947744"/>
              </p:ext>
            </p:extLst>
          </p:nvPr>
        </p:nvGraphicFramePr>
        <p:xfrm>
          <a:off x="340931" y="88932"/>
          <a:ext cx="11431970" cy="63690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88294">
                  <a:extLst>
                    <a:ext uri="{9D8B030D-6E8A-4147-A177-3AD203B41FA5}">
                      <a16:colId xmlns:a16="http://schemas.microsoft.com/office/drawing/2014/main" val="2755512961"/>
                    </a:ext>
                  </a:extLst>
                </a:gridCol>
                <a:gridCol w="1870266">
                  <a:extLst>
                    <a:ext uri="{9D8B030D-6E8A-4147-A177-3AD203B41FA5}">
                      <a16:colId xmlns:a16="http://schemas.microsoft.com/office/drawing/2014/main" val="4178764408"/>
                    </a:ext>
                  </a:extLst>
                </a:gridCol>
                <a:gridCol w="2496991">
                  <a:extLst>
                    <a:ext uri="{9D8B030D-6E8A-4147-A177-3AD203B41FA5}">
                      <a16:colId xmlns:a16="http://schemas.microsoft.com/office/drawing/2014/main" val="3970442514"/>
                    </a:ext>
                  </a:extLst>
                </a:gridCol>
                <a:gridCol w="2796586">
                  <a:extLst>
                    <a:ext uri="{9D8B030D-6E8A-4147-A177-3AD203B41FA5}">
                      <a16:colId xmlns:a16="http://schemas.microsoft.com/office/drawing/2014/main" val="1045383524"/>
                    </a:ext>
                  </a:extLst>
                </a:gridCol>
                <a:gridCol w="2679833">
                  <a:extLst>
                    <a:ext uri="{9D8B030D-6E8A-4147-A177-3AD203B41FA5}">
                      <a16:colId xmlns:a16="http://schemas.microsoft.com/office/drawing/2014/main" val="939234118"/>
                    </a:ext>
                  </a:extLst>
                </a:gridCol>
              </a:tblGrid>
              <a:tr h="1171630">
                <a:tc gridSpan="5">
                  <a:txBody>
                    <a:bodyPr/>
                    <a:lstStyle/>
                    <a:p>
                      <a:pPr marL="1697355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ORTAK </a:t>
                      </a:r>
                      <a:r>
                        <a:rPr lang="en-US" sz="2400" spc="-15" dirty="0">
                          <a:effectLst/>
                        </a:rPr>
                        <a:t>SINAVLAR  UYGULAMA</a:t>
                      </a:r>
                      <a:r>
                        <a:rPr lang="en-US" sz="2400" spc="-70" dirty="0">
                          <a:effectLst/>
                        </a:rPr>
                        <a:t> </a:t>
                      </a:r>
                      <a:r>
                        <a:rPr lang="en-US" sz="2400" spc="-15" dirty="0">
                          <a:effectLst/>
                        </a:rPr>
                        <a:t>TAKVİMİ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161061"/>
                  </a:ext>
                </a:extLst>
              </a:tr>
              <a:tr h="1680390">
                <a:tc>
                  <a:txBody>
                    <a:bodyPr/>
                    <a:lstStyle/>
                    <a:p>
                      <a:pPr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</a:endParaRPr>
                    </a:p>
                    <a:p>
                      <a:pPr marR="6350"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Sınıf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tr-TR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635"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Dönem</a:t>
                      </a:r>
                      <a:endParaRPr lang="tr-TR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tr-TR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Sınav</a:t>
                      </a:r>
                      <a:r>
                        <a:rPr lang="en-US" sz="1800" spc="-6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Tarihleri</a:t>
                      </a:r>
                      <a:endParaRPr lang="tr-TR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05460" marR="264160" indent="-229235" algn="ctr">
                        <a:lnSpc>
                          <a:spcPct val="103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Mazeret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Sınavı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Tarihleri</a:t>
                      </a:r>
                      <a:endParaRPr lang="tr-TR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10235" marR="99060" indent="-514985" algn="ctr">
                        <a:lnSpc>
                          <a:spcPct val="103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Sınav</a:t>
                      </a:r>
                      <a:r>
                        <a:rPr lang="en-US" sz="1800" spc="-4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Sonuçlarının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</a:rPr>
                        <a:t>İlanı</a:t>
                      </a:r>
                      <a:endParaRPr lang="tr-TR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963476"/>
                  </a:ext>
                </a:extLst>
              </a:tr>
              <a:tr h="1868273">
                <a:tc>
                  <a:txBody>
                    <a:bodyPr/>
                    <a:lstStyle/>
                    <a:p>
                      <a:pPr marL="1270" algn="ctr"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8’inci</a:t>
                      </a:r>
                      <a:r>
                        <a:rPr lang="en-US" sz="1800" spc="15">
                          <a:effectLst/>
                        </a:rPr>
                        <a:t> </a:t>
                      </a:r>
                      <a:r>
                        <a:rPr lang="en-US" sz="1800" spc="-15">
                          <a:effectLst/>
                        </a:rPr>
                        <a:t>sınıf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0" algn="ctr"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I.</a:t>
                      </a:r>
                      <a:r>
                        <a:rPr lang="en-US" sz="18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Dönem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25-26 </a:t>
                      </a:r>
                      <a:r>
                        <a:rPr lang="en-US" sz="1800" spc="-15" dirty="0" err="1">
                          <a:solidFill>
                            <a:schemeClr val="tx1"/>
                          </a:solidFill>
                          <a:effectLst/>
                        </a:rPr>
                        <a:t>Kasım</a:t>
                      </a:r>
                      <a:r>
                        <a:rPr lang="en-US" sz="1800" spc="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12-13 </a:t>
                      </a:r>
                      <a:r>
                        <a:rPr lang="en-US" sz="1800" spc="-20" dirty="0" err="1">
                          <a:solidFill>
                            <a:schemeClr val="tx1"/>
                          </a:solidFill>
                          <a:effectLst/>
                        </a:rPr>
                        <a:t>Aralık</a:t>
                      </a:r>
                      <a:r>
                        <a:rPr lang="en-US" sz="1800" spc="7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Ocak</a:t>
                      </a:r>
                      <a:r>
                        <a:rPr lang="en-US" sz="18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403978"/>
                  </a:ext>
                </a:extLst>
              </a:tr>
              <a:tr h="1648724">
                <a:tc>
                  <a:txBody>
                    <a:bodyPr/>
                    <a:lstStyle/>
                    <a:p>
                      <a:pPr marL="1270" algn="ctr"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8’inci</a:t>
                      </a:r>
                      <a:r>
                        <a:rPr lang="en-US" sz="1800" spc="15" dirty="0">
                          <a:effectLst/>
                        </a:rPr>
                        <a:t> </a:t>
                      </a:r>
                      <a:r>
                        <a:rPr lang="en-US" sz="1800" spc="-15" dirty="0" err="1">
                          <a:effectLst/>
                        </a:rPr>
                        <a:t>sınıf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algn="ctr"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en-US" sz="1800" spc="-15" dirty="0">
                          <a:solidFill>
                            <a:schemeClr val="tx1"/>
                          </a:solidFill>
                          <a:effectLst/>
                        </a:rPr>
                        <a:t>II.</a:t>
                      </a:r>
                      <a:r>
                        <a:rPr lang="en-US" sz="18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Dönem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27-28  </a:t>
                      </a:r>
                      <a:r>
                        <a:rPr lang="en-US" sz="1800" spc="-15" dirty="0">
                          <a:solidFill>
                            <a:schemeClr val="tx1"/>
                          </a:solidFill>
                          <a:effectLst/>
                        </a:rPr>
                        <a:t>Nisan</a:t>
                      </a:r>
                      <a:r>
                        <a:rPr lang="en-US" sz="1800" spc="2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14-15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Mayıs</a:t>
                      </a:r>
                      <a:r>
                        <a:rPr lang="en-US" sz="1800" spc="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Haziran</a:t>
                      </a:r>
                      <a:r>
                        <a:rPr lang="en-US" sz="1800" spc="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57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45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Öğrenci</a:t>
            </a:r>
            <a:r>
              <a:rPr lang="en-US" dirty="0"/>
              <a:t>,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kâğıdında</a:t>
            </a:r>
            <a:r>
              <a:rPr lang="en-US" dirty="0"/>
              <a:t> </a:t>
            </a:r>
            <a:r>
              <a:rPr lang="en-US" dirty="0" err="1"/>
              <a:t>yazılı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T.C. </a:t>
            </a:r>
            <a:r>
              <a:rPr lang="en-US" dirty="0" err="1"/>
              <a:t>kimlik</a:t>
            </a:r>
            <a:r>
              <a:rPr lang="en-US" dirty="0"/>
              <a:t> </a:t>
            </a:r>
            <a:r>
              <a:rPr lang="en-US" dirty="0" err="1"/>
              <a:t>numarası</a:t>
            </a:r>
            <a:r>
              <a:rPr lang="en-US" dirty="0"/>
              <a:t>,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soyadı</a:t>
            </a:r>
            <a:r>
              <a:rPr lang="en-US" dirty="0"/>
              <a:t> </a:t>
            </a:r>
            <a:r>
              <a:rPr lang="en-US" dirty="0" err="1"/>
              <a:t>bilgilerini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edecek</a:t>
            </a:r>
            <a:r>
              <a:rPr lang="en-US" dirty="0"/>
              <a:t>, </a:t>
            </a:r>
            <a:r>
              <a:rPr lang="en-US" dirty="0" err="1"/>
              <a:t>hata</a:t>
            </a:r>
            <a:r>
              <a:rPr lang="en-US" dirty="0"/>
              <a:t> </a:t>
            </a:r>
            <a:r>
              <a:rPr lang="en-US" dirty="0" err="1"/>
              <a:t>varsa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görevlilerine</a:t>
            </a:r>
            <a:r>
              <a:rPr lang="en-US" dirty="0"/>
              <a:t> </a:t>
            </a:r>
            <a:r>
              <a:rPr lang="en-US" dirty="0" err="1"/>
              <a:t>söyleyecek</a:t>
            </a:r>
            <a:r>
              <a:rPr lang="en-US" dirty="0"/>
              <a:t>,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görevlileri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durumu</a:t>
            </a:r>
            <a:r>
              <a:rPr lang="en-US" dirty="0"/>
              <a:t>  </a:t>
            </a:r>
            <a:r>
              <a:rPr lang="en-US" dirty="0" err="1"/>
              <a:t>tutanak</a:t>
            </a:r>
            <a:r>
              <a:rPr lang="en-US" dirty="0"/>
              <a:t> </a:t>
            </a:r>
            <a:r>
              <a:rPr lang="en-US" dirty="0" err="1"/>
              <a:t>altına</a:t>
            </a:r>
            <a:r>
              <a:rPr lang="en-US" dirty="0"/>
              <a:t> </a:t>
            </a:r>
            <a:r>
              <a:rPr lang="en-US" dirty="0" err="1"/>
              <a:t>alacaktır</a:t>
            </a:r>
            <a:r>
              <a:rPr lang="en-US" dirty="0"/>
              <a:t>. </a:t>
            </a:r>
            <a:r>
              <a:rPr lang="en-US" dirty="0" err="1"/>
              <a:t>Öğrencinin</a:t>
            </a:r>
            <a:r>
              <a:rPr lang="en-US" dirty="0"/>
              <a:t> </a:t>
            </a:r>
            <a:r>
              <a:rPr lang="en-US" dirty="0" err="1"/>
              <a:t>adına</a:t>
            </a:r>
            <a:r>
              <a:rPr lang="en-US" dirty="0"/>
              <a:t> </a:t>
            </a:r>
            <a:r>
              <a:rPr lang="en-US" dirty="0" err="1"/>
              <a:t>düzenlenmiş</a:t>
            </a:r>
            <a:r>
              <a:rPr lang="en-US" dirty="0"/>
              <a:t>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kâğıdı</a:t>
            </a:r>
            <a:r>
              <a:rPr lang="en-US" dirty="0"/>
              <a:t> </a:t>
            </a:r>
            <a:r>
              <a:rPr lang="en-US" dirty="0" err="1"/>
              <a:t>bulunmuyorsa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kullanılamayacak</a:t>
            </a:r>
            <a:r>
              <a:rPr lang="en-US" dirty="0"/>
              <a:t> </a:t>
            </a:r>
            <a:r>
              <a:rPr lang="en-US" dirty="0" err="1"/>
              <a:t>durumdaysa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kâğıdına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, </a:t>
            </a:r>
            <a:r>
              <a:rPr lang="en-US" dirty="0" err="1"/>
              <a:t>kimlik</a:t>
            </a:r>
            <a:r>
              <a:rPr lang="en-US" dirty="0"/>
              <a:t> </a:t>
            </a:r>
            <a:r>
              <a:rPr lang="en-US" dirty="0" err="1"/>
              <a:t>bilgilerini</a:t>
            </a:r>
            <a:r>
              <a:rPr lang="en-US" dirty="0"/>
              <a:t> </a:t>
            </a:r>
            <a:r>
              <a:rPr lang="en-US" dirty="0" err="1"/>
              <a:t>sınavda</a:t>
            </a:r>
            <a:r>
              <a:rPr lang="en-US" dirty="0"/>
              <a:t> </a:t>
            </a:r>
            <a:r>
              <a:rPr lang="en-US" dirty="0" err="1"/>
              <a:t>görevli</a:t>
            </a:r>
            <a:r>
              <a:rPr lang="en-US" dirty="0"/>
              <a:t> </a:t>
            </a:r>
            <a:r>
              <a:rPr lang="en-US" dirty="0" err="1"/>
              <a:t>öğretmenin</a:t>
            </a:r>
            <a:r>
              <a:rPr lang="en-US" dirty="0"/>
              <a:t> </a:t>
            </a:r>
            <a:r>
              <a:rPr lang="en-US" dirty="0" err="1"/>
              <a:t>açıklamalarına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yazacak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kodlayacaktır</a:t>
            </a:r>
            <a:r>
              <a:rPr lang="en-US" dirty="0"/>
              <a:t>. </a:t>
            </a:r>
            <a:r>
              <a:rPr lang="en-US" dirty="0" err="1"/>
              <a:t>Öğrenciye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kâğıdında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bilgisinin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aldığı</a:t>
            </a:r>
            <a:r>
              <a:rPr lang="en-US" dirty="0"/>
              <a:t> </a:t>
            </a:r>
            <a:r>
              <a:rPr lang="en-US" dirty="0" err="1"/>
              <a:t>bölümde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hatalı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eksik</a:t>
            </a:r>
            <a:r>
              <a:rPr lang="en-US" dirty="0"/>
              <a:t> </a:t>
            </a:r>
            <a:r>
              <a:rPr lang="en-US" dirty="0" err="1"/>
              <a:t>kodlamadan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salon </a:t>
            </a:r>
            <a:r>
              <a:rPr lang="en-US" dirty="0" err="1"/>
              <a:t>görevlileri</a:t>
            </a:r>
            <a:r>
              <a:rPr lang="en-US" dirty="0"/>
              <a:t> de </a:t>
            </a:r>
            <a:r>
              <a:rPr lang="en-US" dirty="0" err="1"/>
              <a:t>sorumlu</a:t>
            </a:r>
            <a:r>
              <a:rPr lang="en-US" dirty="0"/>
              <a:t>  </a:t>
            </a:r>
            <a:r>
              <a:rPr lang="en-US" dirty="0" err="1"/>
              <a:t>olacaklardır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  <a:p>
            <a:pPr lvl="0"/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görevlileri</a:t>
            </a:r>
            <a:r>
              <a:rPr lang="en-US" dirty="0"/>
              <a:t>, </a:t>
            </a:r>
            <a:r>
              <a:rPr lang="en-US" dirty="0" err="1"/>
              <a:t>dağıtılan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evrakında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bilgilerin</a:t>
            </a:r>
            <a:r>
              <a:rPr lang="en-US" dirty="0"/>
              <a:t> </a:t>
            </a:r>
            <a:r>
              <a:rPr lang="en-US" dirty="0" err="1"/>
              <a:t>öğrenciye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 </a:t>
            </a:r>
            <a:r>
              <a:rPr lang="en-US" dirty="0" err="1"/>
              <a:t>olmadığını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edecektir</a:t>
            </a:r>
            <a:r>
              <a:rPr lang="en-US" dirty="0"/>
              <a:t>. </a:t>
            </a:r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öncesinde</a:t>
            </a:r>
            <a:r>
              <a:rPr lang="en-US" dirty="0"/>
              <a:t> </a:t>
            </a:r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kitapçıklarını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ederek</a:t>
            </a:r>
            <a:r>
              <a:rPr lang="en-US" dirty="0"/>
              <a:t> </a:t>
            </a:r>
            <a:r>
              <a:rPr lang="en-US" dirty="0" err="1"/>
              <a:t>eksik</a:t>
            </a:r>
            <a:r>
              <a:rPr lang="en-US" dirty="0"/>
              <a:t> </a:t>
            </a:r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baskı</a:t>
            </a:r>
            <a:r>
              <a:rPr lang="en-US" dirty="0"/>
              <a:t> </a:t>
            </a:r>
            <a:r>
              <a:rPr lang="en-US" dirty="0" err="1"/>
              <a:t>hatası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ederse</a:t>
            </a:r>
            <a:r>
              <a:rPr lang="en-US" dirty="0"/>
              <a:t> </a:t>
            </a:r>
            <a:r>
              <a:rPr lang="en-US" dirty="0" err="1"/>
              <a:t>kitapçığın</a:t>
            </a:r>
            <a:r>
              <a:rPr lang="en-US" dirty="0"/>
              <a:t> </a:t>
            </a:r>
            <a:r>
              <a:rPr lang="en-US" dirty="0" err="1"/>
              <a:t>değiştirilmesini</a:t>
            </a:r>
            <a:r>
              <a:rPr lang="en-US" dirty="0"/>
              <a:t> </a:t>
            </a:r>
            <a:r>
              <a:rPr lang="en-US" dirty="0" err="1"/>
              <a:t>isteyecektir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5809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yazılısı</a:t>
            </a:r>
            <a:r>
              <a:rPr lang="en-US" dirty="0"/>
              <a:t> </a:t>
            </a:r>
            <a:r>
              <a:rPr lang="en-US" dirty="0" err="1"/>
              <a:t>başladıktan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ilk 15 (</a:t>
            </a:r>
            <a:r>
              <a:rPr lang="en-US" dirty="0" err="1"/>
              <a:t>onbeş</a:t>
            </a:r>
            <a:r>
              <a:rPr lang="en-US" dirty="0"/>
              <a:t>) </a:t>
            </a:r>
            <a:r>
              <a:rPr lang="en-US" dirty="0" err="1"/>
              <a:t>dakika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sınava</a:t>
            </a:r>
            <a:r>
              <a:rPr lang="en-US" dirty="0"/>
              <a:t> </a:t>
            </a:r>
            <a:r>
              <a:rPr lang="en-US" dirty="0" err="1"/>
              <a:t>alınacaktır</a:t>
            </a:r>
            <a:r>
              <a:rPr lang="en-US" dirty="0"/>
              <a:t>. </a:t>
            </a:r>
            <a:r>
              <a:rPr lang="en-US" dirty="0" err="1"/>
              <a:t>Geç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öğrencilere</a:t>
            </a:r>
            <a:r>
              <a:rPr lang="en-US" dirty="0"/>
              <a:t> </a:t>
            </a:r>
            <a:r>
              <a:rPr lang="en-US" dirty="0" err="1"/>
              <a:t>ek</a:t>
            </a:r>
            <a:r>
              <a:rPr lang="en-US" dirty="0"/>
              <a:t> </a:t>
            </a:r>
            <a:r>
              <a:rPr lang="en-US" dirty="0" err="1"/>
              <a:t>süre</a:t>
            </a:r>
            <a:r>
              <a:rPr lang="en-US" dirty="0"/>
              <a:t> </a:t>
            </a:r>
            <a:r>
              <a:rPr lang="en-US" dirty="0" err="1"/>
              <a:t>verilmeyecektir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/>
              <a:t>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yazılısı</a:t>
            </a:r>
            <a:r>
              <a:rPr lang="en-US" dirty="0"/>
              <a:t> </a:t>
            </a:r>
            <a:r>
              <a:rPr lang="en-US" dirty="0" err="1"/>
              <a:t>başladıktan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ilk 20 (</a:t>
            </a:r>
            <a:r>
              <a:rPr lang="en-US" dirty="0" err="1"/>
              <a:t>yirmi</a:t>
            </a:r>
            <a:r>
              <a:rPr lang="en-US" dirty="0"/>
              <a:t>) </a:t>
            </a:r>
            <a:r>
              <a:rPr lang="en-US" dirty="0" err="1"/>
              <a:t>dakika</a:t>
            </a:r>
            <a:r>
              <a:rPr lang="en-US" dirty="0"/>
              <a:t> </a:t>
            </a:r>
            <a:r>
              <a:rPr lang="en-US" dirty="0" err="1"/>
              <a:t>süresince</a:t>
            </a:r>
            <a:r>
              <a:rPr lang="en-US" dirty="0"/>
              <a:t> </a:t>
            </a:r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sınıflarından</a:t>
            </a:r>
            <a:r>
              <a:rPr lang="en-US" dirty="0"/>
              <a:t> </a:t>
            </a:r>
            <a:r>
              <a:rPr lang="en-US" dirty="0" err="1"/>
              <a:t>çıkmayacak</a:t>
            </a:r>
            <a:r>
              <a:rPr lang="en-US" dirty="0"/>
              <a:t>, ilk 20 (</a:t>
            </a:r>
            <a:r>
              <a:rPr lang="en-US" dirty="0" err="1"/>
              <a:t>yirmi</a:t>
            </a:r>
            <a:r>
              <a:rPr lang="en-US" dirty="0"/>
              <a:t>) </a:t>
            </a:r>
            <a:r>
              <a:rPr lang="en-US" dirty="0" err="1"/>
              <a:t>dakika</a:t>
            </a:r>
            <a:r>
              <a:rPr lang="en-US" dirty="0"/>
              <a:t> </a:t>
            </a:r>
            <a:r>
              <a:rPr lang="en-US" dirty="0" err="1"/>
              <a:t>tamamlandıktan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sınavını</a:t>
            </a:r>
            <a:r>
              <a:rPr lang="en-US" dirty="0"/>
              <a:t> </a:t>
            </a:r>
            <a:r>
              <a:rPr lang="en-US" dirty="0" err="1"/>
              <a:t>tamamlayan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sınıftan</a:t>
            </a:r>
            <a:r>
              <a:rPr lang="en-US" dirty="0"/>
              <a:t> </a:t>
            </a:r>
            <a:r>
              <a:rPr lang="en-US" dirty="0" err="1"/>
              <a:t>çıkabilecektir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  <a:p>
            <a:r>
              <a:rPr lang="en-US" dirty="0"/>
              <a:t>Her </a:t>
            </a:r>
            <a:r>
              <a:rPr lang="en-US" dirty="0" err="1"/>
              <a:t>derse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süresinin</a:t>
            </a:r>
            <a:r>
              <a:rPr lang="en-US" dirty="0"/>
              <a:t> </a:t>
            </a:r>
            <a:r>
              <a:rPr lang="en-US" dirty="0" err="1"/>
              <a:t>tamamlanmasına</a:t>
            </a:r>
            <a:r>
              <a:rPr lang="en-US" dirty="0"/>
              <a:t> 5 (</a:t>
            </a:r>
            <a:r>
              <a:rPr lang="en-US" dirty="0" err="1"/>
              <a:t>beş</a:t>
            </a:r>
            <a:r>
              <a:rPr lang="en-US" dirty="0"/>
              <a:t>) </a:t>
            </a:r>
            <a:r>
              <a:rPr lang="en-US" dirty="0" err="1"/>
              <a:t>dakika</a:t>
            </a:r>
            <a:r>
              <a:rPr lang="en-US" dirty="0"/>
              <a:t> kala </a:t>
            </a:r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sınıftan</a:t>
            </a:r>
            <a:r>
              <a:rPr lang="en-US" dirty="0"/>
              <a:t> </a:t>
            </a:r>
            <a:r>
              <a:rPr lang="en-US" dirty="0" err="1"/>
              <a:t>çıkarılmayacaktır</a:t>
            </a:r>
            <a:r>
              <a:rPr lang="en-US" dirty="0"/>
              <a:t>. Her 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sınavı</a:t>
            </a:r>
            <a:r>
              <a:rPr lang="en-US" dirty="0"/>
              <a:t> </a:t>
            </a:r>
            <a:r>
              <a:rPr lang="en-US" dirty="0" err="1"/>
              <a:t>tamamlanana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tedbiri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hariç</a:t>
            </a:r>
            <a:r>
              <a:rPr lang="en-US" dirty="0"/>
              <a:t> </a:t>
            </a:r>
            <a:r>
              <a:rPr lang="en-US" dirty="0" err="1"/>
              <a:t>sınıfta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öğrencinin</a:t>
            </a:r>
            <a:r>
              <a:rPr lang="en-US" dirty="0"/>
              <a:t> </a:t>
            </a:r>
            <a:r>
              <a:rPr lang="en-US" dirty="0" err="1"/>
              <a:t>kalmasına</a:t>
            </a:r>
            <a:r>
              <a:rPr lang="en-US" dirty="0"/>
              <a:t> </a:t>
            </a:r>
            <a:r>
              <a:rPr lang="en-US" dirty="0" err="1"/>
              <a:t>dikkat</a:t>
            </a:r>
            <a:r>
              <a:rPr lang="en-US" dirty="0"/>
              <a:t> </a:t>
            </a:r>
            <a:r>
              <a:rPr lang="en-US" dirty="0" err="1"/>
              <a:t>edilecektir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 err="1" smtClean="0"/>
              <a:t>Öğrenci</a:t>
            </a:r>
            <a:r>
              <a:rPr lang="en-US" dirty="0"/>
              <a:t>,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kâğıdı</a:t>
            </a:r>
            <a:r>
              <a:rPr lang="en-US" dirty="0"/>
              <a:t> </a:t>
            </a:r>
            <a:r>
              <a:rPr lang="en-US" dirty="0" err="1"/>
              <a:t>üzerindeki</a:t>
            </a:r>
            <a:r>
              <a:rPr lang="en-US" dirty="0"/>
              <a:t> </a:t>
            </a:r>
            <a:r>
              <a:rPr lang="en-US" dirty="0" err="1"/>
              <a:t>kitapçık</a:t>
            </a:r>
            <a:r>
              <a:rPr lang="en-US" dirty="0"/>
              <a:t> </a:t>
            </a:r>
            <a:r>
              <a:rPr lang="en-US" dirty="0" err="1"/>
              <a:t>türü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/>
              <a:t>işaretlemelerini</a:t>
            </a:r>
            <a:r>
              <a:rPr lang="en-US" dirty="0"/>
              <a:t> </a:t>
            </a:r>
            <a:r>
              <a:rPr lang="en-US" dirty="0" err="1"/>
              <a:t>siyah</a:t>
            </a:r>
            <a:r>
              <a:rPr lang="en-US" dirty="0"/>
              <a:t> </a:t>
            </a:r>
            <a:r>
              <a:rPr lang="en-US" dirty="0" err="1"/>
              <a:t>yumuşak</a:t>
            </a:r>
            <a:r>
              <a:rPr lang="en-US" dirty="0"/>
              <a:t> </a:t>
            </a:r>
            <a:r>
              <a:rPr lang="en-US" dirty="0" err="1"/>
              <a:t>uçlu</a:t>
            </a:r>
            <a:r>
              <a:rPr lang="en-US" dirty="0"/>
              <a:t> </a:t>
            </a:r>
            <a:r>
              <a:rPr lang="en-US" dirty="0" err="1"/>
              <a:t>kurşun</a:t>
            </a:r>
            <a:r>
              <a:rPr lang="en-US" dirty="0"/>
              <a:t> </a:t>
            </a:r>
            <a:r>
              <a:rPr lang="en-US" dirty="0" err="1"/>
              <a:t>kalemle</a:t>
            </a:r>
            <a:r>
              <a:rPr lang="en-US" dirty="0"/>
              <a:t> </a:t>
            </a:r>
            <a:r>
              <a:rPr lang="en-US" dirty="0" err="1"/>
              <a:t>yapacaktır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8149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err="1"/>
              <a:t>Öğrenci</a:t>
            </a:r>
            <a:r>
              <a:rPr lang="en-US" dirty="0"/>
              <a:t>,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kâğıdındaki</a:t>
            </a:r>
            <a:r>
              <a:rPr lang="en-US" dirty="0"/>
              <a:t> </a:t>
            </a:r>
            <a:r>
              <a:rPr lang="en-US" dirty="0" err="1"/>
              <a:t>imza</a:t>
            </a:r>
            <a:r>
              <a:rPr lang="en-US" dirty="0"/>
              <a:t> </a:t>
            </a:r>
            <a:r>
              <a:rPr lang="en-US" dirty="0" err="1"/>
              <a:t>bölümüne</a:t>
            </a:r>
            <a:r>
              <a:rPr lang="en-US" dirty="0"/>
              <a:t> </a:t>
            </a:r>
            <a:r>
              <a:rPr lang="en-US" b="1" dirty="0" err="1"/>
              <a:t>imzasını</a:t>
            </a:r>
            <a:r>
              <a:rPr lang="en-US" b="1" dirty="0"/>
              <a:t> </a:t>
            </a:r>
            <a:r>
              <a:rPr lang="en-US" b="1" dirty="0" err="1"/>
              <a:t>silinmeyen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kalemle</a:t>
            </a:r>
            <a:r>
              <a:rPr lang="en-US" b="1" dirty="0"/>
              <a:t> </a:t>
            </a:r>
            <a:r>
              <a:rPr lang="en-US" dirty="0" err="1"/>
              <a:t>atacaktır</a:t>
            </a:r>
            <a:r>
              <a:rPr lang="en-US" dirty="0" smtClean="0"/>
              <a:t>.</a:t>
            </a:r>
            <a:endParaRPr lang="tr-TR" dirty="0" smtClean="0"/>
          </a:p>
          <a:p>
            <a:pPr lvl="0"/>
            <a:endParaRPr lang="tr-TR" dirty="0"/>
          </a:p>
          <a:p>
            <a:r>
              <a:rPr lang="en-US" b="1" dirty="0" err="1"/>
              <a:t>ı</a:t>
            </a:r>
            <a:r>
              <a:rPr lang="en-US" b="1" dirty="0"/>
              <a:t>.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kâğıdında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b="1" dirty="0"/>
              <a:t>“Bu </a:t>
            </a:r>
            <a:r>
              <a:rPr lang="en-US" b="1" dirty="0" err="1"/>
              <a:t>alanda</a:t>
            </a:r>
            <a:r>
              <a:rPr lang="en-US" b="1" dirty="0"/>
              <a:t> </a:t>
            </a:r>
            <a:r>
              <a:rPr lang="en-US" b="1" dirty="0" err="1"/>
              <a:t>işaretleme</a:t>
            </a:r>
            <a:r>
              <a:rPr lang="en-US" b="1" dirty="0"/>
              <a:t> </a:t>
            </a:r>
            <a:r>
              <a:rPr lang="en-US" b="1" dirty="0" err="1"/>
              <a:t>yapmayınız</a:t>
            </a:r>
            <a:r>
              <a:rPr lang="en-US" b="1" dirty="0"/>
              <a:t>.” </a:t>
            </a:r>
            <a:r>
              <a:rPr lang="en-US" dirty="0" err="1"/>
              <a:t>kısmı</a:t>
            </a:r>
            <a:r>
              <a:rPr lang="en-US" dirty="0"/>
              <a:t> </a:t>
            </a:r>
            <a:r>
              <a:rPr lang="en-US" dirty="0" err="1"/>
              <a:t>hiçbir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işaretlenmeyecektir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pPr lvl="0"/>
            <a:r>
              <a:rPr lang="en-US" dirty="0"/>
              <a:t> </a:t>
            </a:r>
            <a:r>
              <a:rPr lang="en-US" b="1" dirty="0" err="1"/>
              <a:t>Sınav</a:t>
            </a:r>
            <a:r>
              <a:rPr lang="en-US" b="1" dirty="0"/>
              <a:t> </a:t>
            </a:r>
            <a:r>
              <a:rPr lang="en-US" b="1" dirty="0" err="1"/>
              <a:t>görevlileri</a:t>
            </a:r>
            <a:r>
              <a:rPr lang="en-US" b="1" dirty="0"/>
              <a:t> de </a:t>
            </a:r>
            <a:r>
              <a:rPr lang="en-US" b="1" dirty="0" err="1"/>
              <a:t>doğru</a:t>
            </a:r>
            <a:r>
              <a:rPr lang="en-US" b="1" dirty="0"/>
              <a:t> </a:t>
            </a:r>
            <a:r>
              <a:rPr lang="en-US" b="1" dirty="0" err="1"/>
              <a:t>işaretlemenin</a:t>
            </a:r>
            <a:r>
              <a:rPr lang="en-US" b="1" dirty="0"/>
              <a:t> </a:t>
            </a:r>
            <a:r>
              <a:rPr lang="en-US" b="1" dirty="0" err="1"/>
              <a:t>yapılmasını</a:t>
            </a:r>
            <a:r>
              <a:rPr lang="en-US" b="1" dirty="0"/>
              <a:t> </a:t>
            </a:r>
            <a:r>
              <a:rPr lang="en-US" b="1" dirty="0" err="1"/>
              <a:t>mutlaka</a:t>
            </a:r>
            <a:r>
              <a:rPr lang="en-US" b="1" dirty="0"/>
              <a:t> </a:t>
            </a:r>
            <a:r>
              <a:rPr lang="en-US" b="1" dirty="0" err="1"/>
              <a:t>kontrol</a:t>
            </a:r>
            <a:r>
              <a:rPr lang="en-US" b="1" dirty="0"/>
              <a:t> </a:t>
            </a:r>
            <a:r>
              <a:rPr lang="en-US" b="1" dirty="0" err="1"/>
              <a:t>edecektir</a:t>
            </a:r>
            <a:r>
              <a:rPr lang="en-US" b="1" dirty="0"/>
              <a:t>. </a:t>
            </a:r>
            <a:r>
              <a:rPr lang="en-US" b="1" dirty="0" err="1"/>
              <a:t>Sınıf</a:t>
            </a:r>
            <a:r>
              <a:rPr lang="en-US" b="1" dirty="0"/>
              <a:t> </a:t>
            </a:r>
            <a:r>
              <a:rPr lang="en-US" b="1" dirty="0" err="1"/>
              <a:t>öğrenci</a:t>
            </a:r>
            <a:r>
              <a:rPr lang="en-US" b="1" dirty="0"/>
              <a:t> </a:t>
            </a:r>
            <a:r>
              <a:rPr lang="en-US" b="1" dirty="0" err="1"/>
              <a:t>yoklama</a:t>
            </a:r>
            <a:r>
              <a:rPr lang="en-US" b="1" dirty="0"/>
              <a:t> </a:t>
            </a:r>
            <a:r>
              <a:rPr lang="en-US" b="1" dirty="0" err="1"/>
              <a:t>listesine</a:t>
            </a:r>
            <a:r>
              <a:rPr lang="en-US" b="1" dirty="0"/>
              <a:t> </a:t>
            </a:r>
            <a:r>
              <a:rPr lang="en-US" b="1" dirty="0" err="1"/>
              <a:t>kitapçık</a:t>
            </a:r>
            <a:r>
              <a:rPr lang="en-US" b="1" dirty="0"/>
              <a:t> </a:t>
            </a:r>
            <a:r>
              <a:rPr lang="en-US" b="1" dirty="0" err="1"/>
              <a:t>türünün</a:t>
            </a:r>
            <a:r>
              <a:rPr lang="en-US" b="1" dirty="0"/>
              <a:t> </a:t>
            </a:r>
            <a:r>
              <a:rPr lang="en-US" b="1" dirty="0" err="1"/>
              <a:t>kodlanacağı</a:t>
            </a:r>
            <a:r>
              <a:rPr lang="en-US" b="1" dirty="0"/>
              <a:t> </a:t>
            </a:r>
            <a:r>
              <a:rPr lang="en-US" b="1" dirty="0" err="1"/>
              <a:t>ilgili</a:t>
            </a:r>
            <a:r>
              <a:rPr lang="en-US" b="1" dirty="0"/>
              <a:t> </a:t>
            </a:r>
            <a:r>
              <a:rPr lang="en-US" b="1" dirty="0" err="1"/>
              <a:t>bölüme</a:t>
            </a:r>
            <a:r>
              <a:rPr lang="en-US" b="1" dirty="0"/>
              <a:t> salon </a:t>
            </a:r>
            <a:r>
              <a:rPr lang="en-US" b="1" dirty="0" err="1"/>
              <a:t>görevlileri</a:t>
            </a:r>
            <a:r>
              <a:rPr lang="en-US" b="1" dirty="0"/>
              <a:t> </a:t>
            </a:r>
            <a:r>
              <a:rPr lang="en-US" b="1" dirty="0" err="1"/>
              <a:t>dikkatli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şekilde</a:t>
            </a:r>
            <a:r>
              <a:rPr lang="en-US" b="1" dirty="0"/>
              <a:t>, </a:t>
            </a:r>
            <a:r>
              <a:rPr lang="en-US" b="1" dirty="0" err="1"/>
              <a:t>öğrenciye</a:t>
            </a:r>
            <a:r>
              <a:rPr lang="en-US" b="1" dirty="0"/>
              <a:t> </a:t>
            </a:r>
            <a:r>
              <a:rPr lang="en-US" b="1" dirty="0" err="1"/>
              <a:t>verilen</a:t>
            </a:r>
            <a:r>
              <a:rPr lang="en-US" b="1" dirty="0"/>
              <a:t> </a:t>
            </a:r>
            <a:r>
              <a:rPr lang="en-US" b="1" dirty="0" err="1"/>
              <a:t>kitapçık</a:t>
            </a:r>
            <a:r>
              <a:rPr lang="en-US" b="1" dirty="0"/>
              <a:t> </a:t>
            </a:r>
            <a:r>
              <a:rPr lang="en-US" b="1" dirty="0" err="1"/>
              <a:t>türü</a:t>
            </a:r>
            <a:r>
              <a:rPr lang="en-US" b="1" dirty="0"/>
              <a:t> </a:t>
            </a:r>
            <a:r>
              <a:rPr lang="en-US" b="1" dirty="0" err="1"/>
              <a:t>ile</a:t>
            </a:r>
            <a:r>
              <a:rPr lang="en-US" b="1" dirty="0"/>
              <a:t> </a:t>
            </a:r>
            <a:r>
              <a:rPr lang="en-US" b="1" dirty="0" err="1"/>
              <a:t>cevap</a:t>
            </a:r>
            <a:r>
              <a:rPr lang="en-US" b="1" dirty="0"/>
              <a:t> </a:t>
            </a:r>
            <a:r>
              <a:rPr lang="en-US" b="1" dirty="0" err="1"/>
              <a:t>kâğıdında</a:t>
            </a:r>
            <a:r>
              <a:rPr lang="en-US" b="1" dirty="0"/>
              <a:t> </a:t>
            </a:r>
            <a:r>
              <a:rPr lang="en-US" b="1" dirty="0" err="1"/>
              <a:t>yer</a:t>
            </a:r>
            <a:r>
              <a:rPr lang="en-US" b="1" dirty="0"/>
              <a:t> </a:t>
            </a:r>
            <a:r>
              <a:rPr lang="en-US" b="1" dirty="0" err="1"/>
              <a:t>alan</a:t>
            </a:r>
            <a:r>
              <a:rPr lang="en-US" b="1" dirty="0"/>
              <a:t> </a:t>
            </a:r>
            <a:r>
              <a:rPr lang="en-US" b="1" dirty="0" err="1"/>
              <a:t>kitapçık</a:t>
            </a:r>
            <a:r>
              <a:rPr lang="en-US" b="1" dirty="0"/>
              <a:t> </a:t>
            </a:r>
            <a:r>
              <a:rPr lang="en-US" b="1" dirty="0" err="1"/>
              <a:t>türü</a:t>
            </a:r>
            <a:r>
              <a:rPr lang="en-US" b="1" dirty="0"/>
              <a:t> </a:t>
            </a:r>
            <a:r>
              <a:rPr lang="en-US" b="1" dirty="0" err="1"/>
              <a:t>kodlamasını</a:t>
            </a:r>
            <a:r>
              <a:rPr lang="en-US" b="1" dirty="0"/>
              <a:t> </a:t>
            </a:r>
            <a:r>
              <a:rPr lang="en-US" b="1" dirty="0" err="1"/>
              <a:t>kontrol</a:t>
            </a:r>
            <a:r>
              <a:rPr lang="en-US" b="1" dirty="0"/>
              <a:t> </a:t>
            </a:r>
            <a:r>
              <a:rPr lang="en-US" b="1" dirty="0" err="1"/>
              <a:t>ederek</a:t>
            </a:r>
            <a:r>
              <a:rPr lang="en-US" b="1" dirty="0"/>
              <a:t> </a:t>
            </a:r>
            <a:r>
              <a:rPr lang="en-US" b="1" dirty="0" err="1"/>
              <a:t>yazacaktır</a:t>
            </a:r>
            <a:r>
              <a:rPr lang="en-US" b="1" dirty="0" smtClean="0"/>
              <a:t>.</a:t>
            </a:r>
            <a:r>
              <a:rPr lang="en-US" dirty="0" smtClean="0"/>
              <a:t>.</a:t>
            </a:r>
            <a:endParaRPr lang="tr-TR" dirty="0" smtClean="0"/>
          </a:p>
          <a:p>
            <a:pPr marL="0" lvl="0" indent="0">
              <a:buNone/>
            </a:pPr>
            <a:endParaRPr lang="tr-TR" dirty="0"/>
          </a:p>
          <a:p>
            <a:pPr lvl="0"/>
            <a:r>
              <a:rPr lang="en-US" dirty="0" err="1" smtClean="0"/>
              <a:t>Sınavlar</a:t>
            </a:r>
            <a:r>
              <a:rPr lang="en-US" dirty="0" smtClean="0"/>
              <a:t> </a:t>
            </a:r>
            <a:r>
              <a:rPr lang="en-US" dirty="0" err="1"/>
              <a:t>esnasında</a:t>
            </a:r>
            <a:r>
              <a:rPr lang="en-US" dirty="0"/>
              <a:t> </a:t>
            </a:r>
            <a:r>
              <a:rPr lang="en-US" dirty="0" err="1"/>
              <a:t>kopya</a:t>
            </a:r>
            <a:r>
              <a:rPr lang="en-US" dirty="0"/>
              <a:t> </a:t>
            </a:r>
            <a:r>
              <a:rPr lang="en-US" dirty="0" err="1"/>
              <a:t>çekildiğinin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görevlilerince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kopya</a:t>
            </a:r>
            <a:r>
              <a:rPr lang="en-US" dirty="0"/>
              <a:t> </a:t>
            </a:r>
            <a:r>
              <a:rPr lang="en-US" dirty="0" err="1"/>
              <a:t>çeken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sınavları</a:t>
            </a:r>
            <a:r>
              <a:rPr lang="en-US" dirty="0"/>
              <a:t> </a:t>
            </a:r>
            <a:r>
              <a:rPr lang="en-US" dirty="0" err="1"/>
              <a:t>iptal</a:t>
            </a:r>
            <a:r>
              <a:rPr lang="en-US" dirty="0"/>
              <a:t> </a:t>
            </a:r>
            <a:r>
              <a:rPr lang="en-US" dirty="0" err="1"/>
              <a:t>edilecektir</a:t>
            </a:r>
            <a:r>
              <a:rPr lang="en-US" dirty="0"/>
              <a:t>. Salon </a:t>
            </a:r>
            <a:r>
              <a:rPr lang="en-US" dirty="0" err="1"/>
              <a:t>görevlileri</a:t>
            </a:r>
            <a:r>
              <a:rPr lang="en-US" dirty="0"/>
              <a:t> </a:t>
            </a:r>
            <a:r>
              <a:rPr lang="en-US" dirty="0" err="1"/>
              <a:t>kopya</a:t>
            </a:r>
            <a:r>
              <a:rPr lang="en-US" dirty="0"/>
              <a:t> </a:t>
            </a:r>
            <a:r>
              <a:rPr lang="en-US" dirty="0" err="1"/>
              <a:t>çektiğini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ettiği</a:t>
            </a:r>
            <a:r>
              <a:rPr lang="en-US" dirty="0"/>
              <a:t> </a:t>
            </a:r>
            <a:r>
              <a:rPr lang="en-US" dirty="0" err="1"/>
              <a:t>öğrencilerle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durumu</a:t>
            </a:r>
            <a:r>
              <a:rPr lang="en-US" dirty="0"/>
              <a:t> </a:t>
            </a:r>
            <a:r>
              <a:rPr lang="en-US" dirty="0" err="1"/>
              <a:t>açıklayıcı</a:t>
            </a:r>
            <a:r>
              <a:rPr lang="en-US" dirty="0"/>
              <a:t> </a:t>
            </a:r>
            <a:r>
              <a:rPr lang="en-US" dirty="0" err="1"/>
              <a:t>tutanak</a:t>
            </a:r>
            <a:r>
              <a:rPr lang="en-US" dirty="0"/>
              <a:t> </a:t>
            </a:r>
            <a:r>
              <a:rPr lang="en-US" dirty="0" err="1"/>
              <a:t>hazırlayarak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evrakı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ÖDSGM’ye</a:t>
            </a:r>
            <a:r>
              <a:rPr lang="en-US" dirty="0"/>
              <a:t> </a:t>
            </a:r>
            <a:r>
              <a:rPr lang="en-US" dirty="0" err="1"/>
              <a:t>gönderecektir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2968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Salon </a:t>
            </a:r>
            <a:r>
              <a:rPr lang="en-US" b="1" dirty="0" err="1"/>
              <a:t>görevlileri</a:t>
            </a:r>
            <a:r>
              <a:rPr lang="en-US" b="1" dirty="0"/>
              <a:t> Ek-2 de </a:t>
            </a:r>
            <a:r>
              <a:rPr lang="en-US" b="1" dirty="0" err="1"/>
              <a:t>yer</a:t>
            </a:r>
            <a:r>
              <a:rPr lang="en-US" b="1" dirty="0"/>
              <a:t> </a:t>
            </a:r>
            <a:r>
              <a:rPr lang="en-US" b="1" dirty="0" err="1"/>
              <a:t>alan</a:t>
            </a:r>
            <a:r>
              <a:rPr lang="en-US" b="1" dirty="0"/>
              <a:t> </a:t>
            </a:r>
            <a:r>
              <a:rPr lang="en-US" b="1" dirty="0" err="1"/>
              <a:t>örneklere</a:t>
            </a:r>
            <a:r>
              <a:rPr lang="en-US" b="1" dirty="0"/>
              <a:t> </a:t>
            </a:r>
            <a:r>
              <a:rPr lang="en-US" b="1" dirty="0" err="1"/>
              <a:t>uygun</a:t>
            </a:r>
            <a:r>
              <a:rPr lang="en-US" b="1" dirty="0"/>
              <a:t> (</a:t>
            </a:r>
            <a:r>
              <a:rPr lang="en-US" b="1" dirty="0" err="1"/>
              <a:t>sıraların</a:t>
            </a:r>
            <a:r>
              <a:rPr lang="en-US" b="1" dirty="0"/>
              <a:t> </a:t>
            </a:r>
            <a:r>
              <a:rPr lang="en-US" b="1" dirty="0" err="1"/>
              <a:t>numaralandırılması</a:t>
            </a:r>
            <a:r>
              <a:rPr lang="en-US" b="1" dirty="0"/>
              <a:t>, </a:t>
            </a:r>
            <a:r>
              <a:rPr lang="en-US" b="1" dirty="0" err="1"/>
              <a:t>kitapçık</a:t>
            </a:r>
            <a:r>
              <a:rPr lang="en-US" b="1" dirty="0"/>
              <a:t> </a:t>
            </a:r>
            <a:r>
              <a:rPr lang="en-US" b="1" dirty="0" err="1"/>
              <a:t>türü</a:t>
            </a:r>
            <a:r>
              <a:rPr lang="en-US" b="1" dirty="0"/>
              <a:t> </a:t>
            </a:r>
            <a:r>
              <a:rPr lang="en-US" b="1" dirty="0" err="1"/>
              <a:t>dağıtımı</a:t>
            </a:r>
            <a:r>
              <a:rPr lang="en-US" b="1" dirty="0"/>
              <a:t>) </a:t>
            </a:r>
            <a:r>
              <a:rPr lang="en-US" b="1" dirty="0" err="1"/>
              <a:t>oturma</a:t>
            </a:r>
            <a:r>
              <a:rPr lang="en-US" b="1" dirty="0"/>
              <a:t> </a:t>
            </a:r>
            <a:r>
              <a:rPr lang="en-US" b="1" dirty="0" err="1"/>
              <a:t>düzeni</a:t>
            </a:r>
            <a:r>
              <a:rPr lang="en-US" b="1" dirty="0"/>
              <a:t> </a:t>
            </a:r>
            <a:r>
              <a:rPr lang="en-US" b="1" dirty="0" err="1"/>
              <a:t>oluşturacak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bu</a:t>
            </a:r>
            <a:r>
              <a:rPr lang="en-US" b="1" dirty="0"/>
              <a:t> </a:t>
            </a:r>
            <a:r>
              <a:rPr lang="en-US" b="1" dirty="0" err="1"/>
              <a:t>düzeni</a:t>
            </a:r>
            <a:r>
              <a:rPr lang="en-US" b="1" dirty="0"/>
              <a:t> salon </a:t>
            </a:r>
            <a:r>
              <a:rPr lang="en-US" b="1" dirty="0" err="1"/>
              <a:t>güvenlik</a:t>
            </a:r>
            <a:r>
              <a:rPr lang="en-US" b="1" dirty="0"/>
              <a:t> </a:t>
            </a:r>
            <a:r>
              <a:rPr lang="en-US" b="1" dirty="0" err="1"/>
              <a:t>poşetinden</a:t>
            </a:r>
            <a:r>
              <a:rPr lang="en-US" b="1" dirty="0"/>
              <a:t> </a:t>
            </a:r>
            <a:r>
              <a:rPr lang="en-US" b="1" dirty="0" err="1"/>
              <a:t>çıkan</a:t>
            </a:r>
            <a:r>
              <a:rPr lang="en-US" b="1" dirty="0"/>
              <a:t> “</a:t>
            </a:r>
            <a:r>
              <a:rPr lang="en-US" b="1" dirty="0" err="1"/>
              <a:t>Öğrenci</a:t>
            </a:r>
            <a:r>
              <a:rPr lang="en-US" b="1" dirty="0"/>
              <a:t> </a:t>
            </a:r>
            <a:r>
              <a:rPr lang="en-US" b="1" dirty="0" err="1"/>
              <a:t>Yoklama</a:t>
            </a:r>
            <a:r>
              <a:rPr lang="en-US" b="1" dirty="0"/>
              <a:t> </a:t>
            </a:r>
            <a:r>
              <a:rPr lang="en-US" b="1" dirty="0" err="1"/>
              <a:t>Listesi</a:t>
            </a:r>
            <a:r>
              <a:rPr lang="en-US" b="1" dirty="0"/>
              <a:t>” </a:t>
            </a:r>
            <a:r>
              <a:rPr lang="en-US" b="1" dirty="0" err="1"/>
              <a:t>nde</a:t>
            </a:r>
            <a:r>
              <a:rPr lang="en-US" b="1" dirty="0"/>
              <a:t> </a:t>
            </a:r>
            <a:r>
              <a:rPr lang="en-US" b="1" dirty="0" err="1"/>
              <a:t>yer</a:t>
            </a:r>
            <a:r>
              <a:rPr lang="en-US" b="1" dirty="0"/>
              <a:t> </a:t>
            </a:r>
            <a:r>
              <a:rPr lang="en-US" b="1" dirty="0" err="1"/>
              <a:t>alan</a:t>
            </a:r>
            <a:r>
              <a:rPr lang="en-US" b="1" dirty="0"/>
              <a:t> “Salon </a:t>
            </a:r>
            <a:r>
              <a:rPr lang="en-US" b="1" dirty="0" err="1"/>
              <a:t>Oturma</a:t>
            </a:r>
            <a:r>
              <a:rPr lang="en-US" b="1" dirty="0"/>
              <a:t> </a:t>
            </a:r>
            <a:r>
              <a:rPr lang="en-US" b="1" dirty="0" err="1"/>
              <a:t>Düzeni</a:t>
            </a:r>
            <a:r>
              <a:rPr lang="en-US" b="1" dirty="0"/>
              <a:t>” </a:t>
            </a:r>
            <a:r>
              <a:rPr lang="en-US" b="1" dirty="0" err="1"/>
              <a:t>alanına</a:t>
            </a:r>
            <a:r>
              <a:rPr lang="en-US" b="1" dirty="0"/>
              <a:t> </a:t>
            </a:r>
            <a:r>
              <a:rPr lang="en-US" b="1" dirty="0" err="1"/>
              <a:t>örnekteki</a:t>
            </a:r>
            <a:r>
              <a:rPr lang="en-US" b="1" dirty="0"/>
              <a:t> </a:t>
            </a:r>
            <a:r>
              <a:rPr lang="en-US" b="1" dirty="0" err="1"/>
              <a:t>gibi</a:t>
            </a:r>
            <a:r>
              <a:rPr lang="en-US" b="1" dirty="0"/>
              <a:t> </a:t>
            </a:r>
            <a:r>
              <a:rPr lang="en-US" b="1" dirty="0" err="1"/>
              <a:t>işleyerek</a:t>
            </a:r>
            <a:r>
              <a:rPr lang="en-US" b="1" dirty="0"/>
              <a:t> her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ders</a:t>
            </a:r>
            <a:r>
              <a:rPr lang="en-US" b="1" dirty="0"/>
              <a:t> </a:t>
            </a:r>
            <a:r>
              <a:rPr lang="en-US" b="1" dirty="0" err="1"/>
              <a:t>sınavı</a:t>
            </a:r>
            <a:r>
              <a:rPr lang="en-US" b="1" dirty="0"/>
              <a:t> </a:t>
            </a:r>
            <a:r>
              <a:rPr lang="en-US" b="1" dirty="0" err="1"/>
              <a:t>için</a:t>
            </a:r>
            <a:r>
              <a:rPr lang="en-US" b="1" dirty="0"/>
              <a:t> </a:t>
            </a:r>
            <a:r>
              <a:rPr lang="en-US" b="1" dirty="0" err="1"/>
              <a:t>cevap</a:t>
            </a:r>
            <a:r>
              <a:rPr lang="en-US" b="1" dirty="0"/>
              <a:t> </a:t>
            </a:r>
            <a:r>
              <a:rPr lang="en-US" b="1" dirty="0" err="1"/>
              <a:t>kâğıtlarıyla</a:t>
            </a:r>
            <a:r>
              <a:rPr lang="en-US" b="1" dirty="0"/>
              <a:t> </a:t>
            </a:r>
            <a:r>
              <a:rPr lang="en-US" b="1" dirty="0" err="1"/>
              <a:t>birlikte</a:t>
            </a:r>
            <a:r>
              <a:rPr lang="en-US" b="1" dirty="0"/>
              <a:t> </a:t>
            </a:r>
            <a:r>
              <a:rPr lang="en-US" b="1" dirty="0" err="1"/>
              <a:t>sınav</a:t>
            </a:r>
            <a:r>
              <a:rPr lang="en-US" b="1" dirty="0"/>
              <a:t> </a:t>
            </a:r>
            <a:r>
              <a:rPr lang="en-US" b="1" dirty="0" err="1"/>
              <a:t>güvenlik</a:t>
            </a:r>
            <a:r>
              <a:rPr lang="en-US" b="1" dirty="0"/>
              <a:t> </a:t>
            </a:r>
            <a:r>
              <a:rPr lang="en-US" b="1" dirty="0" err="1"/>
              <a:t>poşeti</a:t>
            </a:r>
            <a:r>
              <a:rPr lang="en-US" b="1" dirty="0"/>
              <a:t> </a:t>
            </a:r>
            <a:r>
              <a:rPr lang="en-US" b="1" dirty="0" err="1"/>
              <a:t>içerisine</a:t>
            </a:r>
            <a:r>
              <a:rPr lang="en-US" b="1" dirty="0"/>
              <a:t> </a:t>
            </a:r>
            <a:r>
              <a:rPr lang="en-US" b="1" dirty="0" err="1"/>
              <a:t>koyacaktır</a:t>
            </a:r>
            <a:r>
              <a:rPr lang="en-US" b="1" dirty="0"/>
              <a:t>.</a:t>
            </a:r>
            <a:endParaRPr lang="tr-TR" b="1" dirty="0"/>
          </a:p>
          <a:p>
            <a:pPr lvl="0"/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bitiminden</a:t>
            </a:r>
            <a:r>
              <a:rPr lang="en-US" dirty="0"/>
              <a:t> </a:t>
            </a:r>
            <a:r>
              <a:rPr lang="en-US" dirty="0" err="1" smtClean="0"/>
              <a:t>sonra,</a:t>
            </a:r>
            <a:r>
              <a:rPr lang="en-US" b="1" dirty="0" err="1" smtClean="0"/>
              <a:t>Öğrenciler</a:t>
            </a:r>
            <a:r>
              <a:rPr lang="en-US" b="1" dirty="0"/>
              <a:t>,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kâğıdını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görevlilerine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edecek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yoklama</a:t>
            </a:r>
            <a:r>
              <a:rPr lang="en-US" dirty="0"/>
              <a:t> </a:t>
            </a:r>
            <a:r>
              <a:rPr lang="en-US" dirty="0" err="1"/>
              <a:t>listesine</a:t>
            </a:r>
            <a:r>
              <a:rPr lang="en-US" dirty="0"/>
              <a:t> </a:t>
            </a:r>
            <a:r>
              <a:rPr lang="en-US" dirty="0" err="1"/>
              <a:t>imzalarını</a:t>
            </a:r>
            <a:r>
              <a:rPr lang="en-US" dirty="0"/>
              <a:t> </a:t>
            </a:r>
            <a:r>
              <a:rPr lang="en-US" dirty="0" err="1"/>
              <a:t>atacaktır</a:t>
            </a:r>
            <a:r>
              <a:rPr lang="en-US" dirty="0"/>
              <a:t>. </a:t>
            </a:r>
            <a:r>
              <a:rPr lang="en-US" dirty="0" err="1"/>
              <a:t>Sınavlarını</a:t>
            </a:r>
            <a:r>
              <a:rPr lang="en-US" dirty="0"/>
              <a:t> </a:t>
            </a:r>
            <a:r>
              <a:rPr lang="en-US" dirty="0" err="1"/>
              <a:t>tamamlayan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evrakı</a:t>
            </a:r>
            <a:r>
              <a:rPr lang="en-US" dirty="0"/>
              <a:t> </a:t>
            </a:r>
            <a:r>
              <a:rPr lang="en-US" dirty="0" err="1"/>
              <a:t>kesinlikle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bırakılmayacaktır</a:t>
            </a:r>
            <a:r>
              <a:rPr lang="en-US" dirty="0" smtClean="0"/>
              <a:t>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1267552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 err="1"/>
              <a:t>Sınav</a:t>
            </a:r>
            <a:r>
              <a:rPr lang="en-US" b="1" dirty="0"/>
              <a:t> </a:t>
            </a:r>
            <a:r>
              <a:rPr lang="en-US" b="1" dirty="0" err="1"/>
              <a:t>görevlileri</a:t>
            </a:r>
            <a:r>
              <a:rPr lang="en-US" b="1" dirty="0"/>
              <a:t>, </a:t>
            </a:r>
            <a:r>
              <a:rPr lang="en-US" dirty="0" err="1"/>
              <a:t>sınava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evrakı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önünde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ederek</a:t>
            </a:r>
            <a:r>
              <a:rPr lang="en-US" dirty="0"/>
              <a:t> </a:t>
            </a:r>
            <a:r>
              <a:rPr lang="en-US" dirty="0" err="1"/>
              <a:t>toplayacak</a:t>
            </a:r>
            <a:r>
              <a:rPr lang="en-US" dirty="0"/>
              <a:t>,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kâğıtlarını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güvenlik</a:t>
            </a:r>
            <a:r>
              <a:rPr lang="en-US" dirty="0"/>
              <a:t> </a:t>
            </a:r>
            <a:r>
              <a:rPr lang="en-US" dirty="0" err="1"/>
              <a:t>torbasına</a:t>
            </a:r>
            <a:r>
              <a:rPr lang="en-US" dirty="0"/>
              <a:t> </a:t>
            </a:r>
            <a:r>
              <a:rPr lang="en-US" dirty="0" err="1"/>
              <a:t>koyup</a:t>
            </a:r>
            <a:r>
              <a:rPr lang="en-US" dirty="0"/>
              <a:t> </a:t>
            </a:r>
            <a:r>
              <a:rPr lang="en-US" dirty="0" err="1"/>
              <a:t>kapattıktan</a:t>
            </a:r>
            <a:r>
              <a:rPr lang="en-US" dirty="0"/>
              <a:t> 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kitapçıklarıyla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bina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komisyonuna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 </a:t>
            </a:r>
            <a:r>
              <a:rPr lang="en-US" dirty="0" err="1"/>
              <a:t>edecektir</a:t>
            </a:r>
            <a:r>
              <a:rPr lang="en-US" dirty="0"/>
              <a:t>.</a:t>
            </a:r>
            <a:endParaRPr lang="tr-TR" sz="1400" dirty="0"/>
          </a:p>
          <a:p>
            <a:endParaRPr lang="tr-TR" dirty="0"/>
          </a:p>
          <a:p>
            <a:pPr lvl="1"/>
            <a:r>
              <a:rPr lang="en-US" b="1" dirty="0"/>
              <a:t>Bina </a:t>
            </a:r>
            <a:r>
              <a:rPr lang="en-US" b="1" dirty="0" err="1"/>
              <a:t>sınav</a:t>
            </a:r>
            <a:r>
              <a:rPr lang="en-US" b="1" dirty="0"/>
              <a:t> </a:t>
            </a:r>
            <a:r>
              <a:rPr lang="en-US" b="1" dirty="0" err="1"/>
              <a:t>komisyonu</a:t>
            </a:r>
            <a:r>
              <a:rPr lang="en-US" b="1" dirty="0"/>
              <a:t>, </a:t>
            </a:r>
            <a:r>
              <a:rPr lang="en-US" dirty="0" err="1"/>
              <a:t>sınıflardan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güvenlik</a:t>
            </a:r>
            <a:r>
              <a:rPr lang="en-US" dirty="0"/>
              <a:t> </a:t>
            </a:r>
            <a:r>
              <a:rPr lang="en-US" dirty="0" err="1"/>
              <a:t>torbalarını</a:t>
            </a:r>
            <a:r>
              <a:rPr lang="en-US" dirty="0"/>
              <a:t> </a:t>
            </a:r>
            <a:r>
              <a:rPr lang="en-US" dirty="0" err="1"/>
              <a:t>dönüş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evrak</a:t>
            </a:r>
            <a:r>
              <a:rPr lang="en-US" dirty="0"/>
              <a:t> </a:t>
            </a:r>
            <a:r>
              <a:rPr lang="en-US" dirty="0" err="1"/>
              <a:t>kutularına</a:t>
            </a:r>
            <a:r>
              <a:rPr lang="en-US" dirty="0"/>
              <a:t> </a:t>
            </a:r>
            <a:r>
              <a:rPr lang="en-US" dirty="0" err="1"/>
              <a:t>koyarak</a:t>
            </a:r>
            <a:r>
              <a:rPr lang="en-US" dirty="0"/>
              <a:t> </a:t>
            </a:r>
            <a:r>
              <a:rPr lang="en-US" dirty="0" err="1"/>
              <a:t>seri</a:t>
            </a:r>
            <a:r>
              <a:rPr lang="en-US" dirty="0"/>
              <a:t> </a:t>
            </a:r>
            <a:r>
              <a:rPr lang="en-US" dirty="0" err="1"/>
              <a:t>numaralı</a:t>
            </a:r>
            <a:r>
              <a:rPr lang="en-US" dirty="0"/>
              <a:t> </a:t>
            </a:r>
            <a:r>
              <a:rPr lang="en-US" dirty="0" err="1"/>
              <a:t>güvenlik</a:t>
            </a:r>
            <a:r>
              <a:rPr lang="en-US" dirty="0"/>
              <a:t> </a:t>
            </a:r>
            <a:r>
              <a:rPr lang="en-US" dirty="0" err="1"/>
              <a:t>kilidi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kutuları</a:t>
            </a:r>
            <a:r>
              <a:rPr lang="en-US" dirty="0"/>
              <a:t> </a:t>
            </a:r>
            <a:r>
              <a:rPr lang="en-US" dirty="0" err="1"/>
              <a:t>kapatacak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görevli</a:t>
            </a:r>
            <a:r>
              <a:rPr lang="en-US" dirty="0"/>
              <a:t> </a:t>
            </a:r>
            <a:r>
              <a:rPr lang="en-US" dirty="0" err="1"/>
              <a:t>kuryelere</a:t>
            </a:r>
            <a:r>
              <a:rPr lang="en-US" dirty="0"/>
              <a:t> </a:t>
            </a:r>
            <a:r>
              <a:rPr lang="en-US" dirty="0" err="1"/>
              <a:t>tutanakla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edecektir</a:t>
            </a:r>
            <a:r>
              <a:rPr lang="en-US" dirty="0"/>
              <a:t>. </a:t>
            </a:r>
            <a:r>
              <a:rPr lang="en-US" dirty="0" err="1"/>
              <a:t>Kitapçıklar</a:t>
            </a:r>
            <a:r>
              <a:rPr lang="en-US" dirty="0"/>
              <a:t> </a:t>
            </a:r>
            <a:r>
              <a:rPr lang="en-US" dirty="0" err="1"/>
              <a:t>okullarda</a:t>
            </a:r>
            <a:r>
              <a:rPr lang="en-US" dirty="0"/>
              <a:t> </a:t>
            </a:r>
            <a:r>
              <a:rPr lang="en-US" dirty="0" err="1"/>
              <a:t>bırakılacak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 </a:t>
            </a:r>
            <a:r>
              <a:rPr lang="en-US" dirty="0" err="1"/>
              <a:t>ikinci</a:t>
            </a:r>
            <a:r>
              <a:rPr lang="en-US" dirty="0"/>
              <a:t> </a:t>
            </a:r>
            <a:r>
              <a:rPr lang="en-US" dirty="0" err="1"/>
              <a:t>gün</a:t>
            </a:r>
            <a:r>
              <a:rPr lang="en-US" dirty="0"/>
              <a:t> </a:t>
            </a:r>
            <a:r>
              <a:rPr lang="en-US" dirty="0" err="1"/>
              <a:t>oturumu</a:t>
            </a:r>
            <a:r>
              <a:rPr lang="en-US" dirty="0"/>
              <a:t> </a:t>
            </a:r>
            <a:r>
              <a:rPr lang="en-US" dirty="0" err="1"/>
              <a:t>tamamlandıktan</a:t>
            </a:r>
            <a:r>
              <a:rPr lang="en-US" dirty="0"/>
              <a:t> </a:t>
            </a:r>
            <a:r>
              <a:rPr lang="en-US" dirty="0" err="1"/>
              <a:t>sonraki</a:t>
            </a:r>
            <a:r>
              <a:rPr lang="en-US" dirty="0"/>
              <a:t> </a:t>
            </a:r>
            <a:r>
              <a:rPr lang="en-US" dirty="0" err="1"/>
              <a:t>gün</a:t>
            </a:r>
            <a:r>
              <a:rPr lang="en-US" dirty="0"/>
              <a:t> </a:t>
            </a:r>
            <a:r>
              <a:rPr lang="en-US" dirty="0" err="1"/>
              <a:t>isteyen</a:t>
            </a:r>
            <a:r>
              <a:rPr lang="en-US" dirty="0"/>
              <a:t>  </a:t>
            </a:r>
            <a:r>
              <a:rPr lang="en-US" dirty="0" err="1"/>
              <a:t>öğrenciye</a:t>
            </a:r>
            <a:r>
              <a:rPr lang="en-US" dirty="0"/>
              <a:t> </a:t>
            </a:r>
            <a:r>
              <a:rPr lang="en-US" dirty="0" err="1"/>
              <a:t>verilecektir</a:t>
            </a:r>
            <a:r>
              <a:rPr lang="en-US" dirty="0"/>
              <a:t>.</a:t>
            </a:r>
            <a:endParaRPr lang="tr-TR" sz="1400" dirty="0"/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5823044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ORTAK SINAVLARIN GEÇERSİZ SAYILACAĞI  DURUMLAR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+mj-lt"/>
              <a:buAutoNum type="alphaLcPeriod"/>
            </a:pP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sınavlara</a:t>
            </a:r>
            <a:r>
              <a:rPr lang="en-US" dirty="0"/>
              <a:t> </a:t>
            </a:r>
            <a:r>
              <a:rPr lang="en-US" dirty="0" err="1"/>
              <a:t>giriş</a:t>
            </a:r>
            <a:r>
              <a:rPr lang="en-US" dirty="0"/>
              <a:t> </a:t>
            </a:r>
            <a:r>
              <a:rPr lang="en-US" dirty="0" err="1"/>
              <a:t>şartlarını</a:t>
            </a:r>
            <a:r>
              <a:rPr lang="en-US" dirty="0"/>
              <a:t> </a:t>
            </a:r>
            <a:r>
              <a:rPr lang="en-US" dirty="0" err="1"/>
              <a:t>taşımadığı</a:t>
            </a:r>
            <a:r>
              <a:rPr lang="en-US" dirty="0"/>
              <a:t> </a:t>
            </a:r>
            <a:r>
              <a:rPr lang="en-US" dirty="0" err="1"/>
              <a:t>hâlde</a:t>
            </a:r>
            <a:r>
              <a:rPr lang="en-US" dirty="0"/>
              <a:t> </a:t>
            </a:r>
            <a:r>
              <a:rPr lang="en-US" dirty="0" err="1"/>
              <a:t>öğrencinin</a:t>
            </a:r>
            <a:r>
              <a:rPr lang="en-US" dirty="0"/>
              <a:t> </a:t>
            </a:r>
            <a:r>
              <a:rPr lang="en-US" dirty="0" err="1"/>
              <a:t>sınava</a:t>
            </a:r>
            <a:r>
              <a:rPr lang="en-US" dirty="0"/>
              <a:t> </a:t>
            </a:r>
            <a:r>
              <a:rPr lang="en-US" dirty="0" err="1"/>
              <a:t>girmesi</a:t>
            </a:r>
            <a:r>
              <a:rPr lang="en-US" dirty="0"/>
              <a:t>,</a:t>
            </a:r>
            <a:endParaRPr lang="tr-TR" dirty="0"/>
          </a:p>
          <a:p>
            <a:pPr lvl="0">
              <a:buFont typeface="+mj-lt"/>
              <a:buAutoNum type="alphaLcPeriod"/>
            </a:pP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kâğıdının</a:t>
            </a:r>
            <a:r>
              <a:rPr lang="en-US" dirty="0"/>
              <a:t>, </a:t>
            </a:r>
            <a:r>
              <a:rPr lang="en-US" dirty="0" err="1"/>
              <a:t>dönüş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güvenlik</a:t>
            </a:r>
            <a:r>
              <a:rPr lang="en-US" dirty="0"/>
              <a:t> </a:t>
            </a:r>
            <a:r>
              <a:rPr lang="en-US" dirty="0" err="1"/>
              <a:t>kutu</a:t>
            </a:r>
            <a:r>
              <a:rPr lang="en-US" dirty="0"/>
              <a:t>/</a:t>
            </a:r>
            <a:r>
              <a:rPr lang="en-US" dirty="0" err="1"/>
              <a:t>çantasından</a:t>
            </a:r>
            <a:r>
              <a:rPr lang="en-US" dirty="0"/>
              <a:t> </a:t>
            </a:r>
            <a:r>
              <a:rPr lang="en-US" dirty="0" err="1"/>
              <a:t>çıkmaması</a:t>
            </a:r>
            <a:r>
              <a:rPr lang="en-US" dirty="0"/>
              <a:t>, </a:t>
            </a:r>
            <a:r>
              <a:rPr lang="en-US" dirty="0" err="1"/>
              <a:t>zarar</a:t>
            </a:r>
            <a:r>
              <a:rPr lang="en-US" dirty="0"/>
              <a:t> </a:t>
            </a:r>
            <a:r>
              <a:rPr lang="en-US" dirty="0" err="1"/>
              <a:t>görmüş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eksik</a:t>
            </a:r>
            <a:r>
              <a:rPr lang="en-US" dirty="0"/>
              <a:t> </a:t>
            </a:r>
            <a:r>
              <a:rPr lang="en-US" dirty="0" err="1"/>
              <a:t>çıkması</a:t>
            </a:r>
            <a:r>
              <a:rPr lang="en-US" dirty="0"/>
              <a:t>,</a:t>
            </a:r>
            <a:endParaRPr lang="tr-TR" dirty="0"/>
          </a:p>
          <a:p>
            <a:pPr lvl="0">
              <a:buFont typeface="+mj-lt"/>
              <a:buAutoNum type="alphaLcPeriod"/>
            </a:pPr>
            <a:r>
              <a:rPr lang="en-US" dirty="0" err="1"/>
              <a:t>Öğrencinin</a:t>
            </a:r>
            <a:r>
              <a:rPr lang="en-US" dirty="0"/>
              <a:t>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öğrenciden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dokümandan</a:t>
            </a:r>
            <a:r>
              <a:rPr lang="en-US" dirty="0"/>
              <a:t> </a:t>
            </a:r>
            <a:r>
              <a:rPr lang="en-US" dirty="0" err="1"/>
              <a:t>kopya</a:t>
            </a:r>
            <a:r>
              <a:rPr lang="en-US" dirty="0"/>
              <a:t> </a:t>
            </a:r>
            <a:r>
              <a:rPr lang="en-US" dirty="0" err="1"/>
              <a:t>çektiğinin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görevlilerince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,</a:t>
            </a:r>
            <a:endParaRPr lang="tr-TR" dirty="0"/>
          </a:p>
          <a:p>
            <a:pPr>
              <a:buFont typeface="+mj-lt"/>
              <a:buAutoNum type="alphaLcPeriod"/>
            </a:pP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/>
              <a:t>öğrencinin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evrakının</a:t>
            </a:r>
            <a:r>
              <a:rPr lang="en-US" dirty="0"/>
              <a:t> </a:t>
            </a:r>
            <a:r>
              <a:rPr lang="en-US" dirty="0" err="1"/>
              <a:t>kullanılması</a:t>
            </a:r>
            <a:r>
              <a:rPr lang="en-US" dirty="0"/>
              <a:t>,</a:t>
            </a:r>
            <a:endParaRPr lang="tr-TR" dirty="0"/>
          </a:p>
          <a:p>
            <a:pPr lvl="0">
              <a:buFont typeface="+mj-lt"/>
              <a:buAutoNum type="alphaLcPeriod"/>
            </a:pPr>
            <a:r>
              <a:rPr lang="en-US" dirty="0" err="1"/>
              <a:t>Öğrencinin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başkasının</a:t>
            </a:r>
            <a:r>
              <a:rPr lang="en-US" dirty="0"/>
              <a:t> </a:t>
            </a:r>
            <a:r>
              <a:rPr lang="en-US" dirty="0" err="1"/>
              <a:t>sınava</a:t>
            </a:r>
            <a:r>
              <a:rPr lang="en-US" dirty="0"/>
              <a:t> </a:t>
            </a:r>
            <a:r>
              <a:rPr lang="en-US" dirty="0" err="1"/>
              <a:t>girmesi</a:t>
            </a:r>
            <a:r>
              <a:rPr lang="en-US" dirty="0"/>
              <a:t>,</a:t>
            </a:r>
            <a:endParaRPr lang="tr-TR" dirty="0"/>
          </a:p>
          <a:p>
            <a:pPr lvl="0">
              <a:buFont typeface="+mj-lt"/>
              <a:buAutoNum type="alphaLcPeriod"/>
            </a:pPr>
            <a:r>
              <a:rPr lang="en-US" dirty="0" err="1" smtClean="0"/>
              <a:t>Cevap</a:t>
            </a:r>
            <a:r>
              <a:rPr lang="en-US" dirty="0" smtClean="0"/>
              <a:t> </a:t>
            </a:r>
            <a:r>
              <a:rPr lang="en-US" dirty="0" err="1"/>
              <a:t>kâğıdının</a:t>
            </a:r>
            <a:r>
              <a:rPr lang="en-US" dirty="0"/>
              <a:t> </a:t>
            </a:r>
            <a:r>
              <a:rPr lang="en-US" dirty="0" err="1"/>
              <a:t>okunmasını</a:t>
            </a:r>
            <a:r>
              <a:rPr lang="en-US" dirty="0"/>
              <a:t> </a:t>
            </a:r>
            <a:r>
              <a:rPr lang="en-US" dirty="0" err="1"/>
              <a:t>engelleyecek</a:t>
            </a:r>
            <a:r>
              <a:rPr lang="en-US" dirty="0"/>
              <a:t> </a:t>
            </a:r>
            <a:r>
              <a:rPr lang="en-US" dirty="0" err="1"/>
              <a:t>gereksiz</a:t>
            </a:r>
            <a:r>
              <a:rPr lang="en-US" dirty="0"/>
              <a:t> </a:t>
            </a:r>
            <a:r>
              <a:rPr lang="en-US" dirty="0" err="1"/>
              <a:t>karalamalardan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/>
              <a:t> </a:t>
            </a:r>
            <a:r>
              <a:rPr lang="en-US" dirty="0" err="1"/>
              <a:t>okuyucu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okunamaması</a:t>
            </a:r>
            <a:r>
              <a:rPr lang="en-US" dirty="0" smtClean="0"/>
              <a:t>,</a:t>
            </a:r>
            <a:endParaRPr lang="tr-TR" dirty="0" smtClean="0"/>
          </a:p>
          <a:p>
            <a:pPr lvl="0">
              <a:buFont typeface="+mj-lt"/>
              <a:buAutoNum type="alphaLcPeriod"/>
            </a:pPr>
            <a:endParaRPr lang="tr-TR" dirty="0"/>
          </a:p>
          <a:p>
            <a:pPr lvl="0">
              <a:buFont typeface="+mj-lt"/>
              <a:buAutoNum type="alphaLcPeriod"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29673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ORTAK SINAVLARIN GEÇERSİZ SAYILACAĞI  DURUMLAR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lphaLcPeriod" startAt="7"/>
            </a:pPr>
            <a:r>
              <a:rPr lang="en-US" dirty="0" smtClean="0"/>
              <a:t>Her </a:t>
            </a:r>
            <a:r>
              <a:rPr lang="en-US" dirty="0" err="1" smtClean="0"/>
              <a:t>türlü</a:t>
            </a:r>
            <a:r>
              <a:rPr lang="en-US" dirty="0" smtClean="0"/>
              <a:t> </a:t>
            </a:r>
            <a:r>
              <a:rPr lang="en-US" dirty="0" err="1" smtClean="0"/>
              <a:t>bilgisayar</a:t>
            </a:r>
            <a:r>
              <a:rPr lang="en-US" dirty="0" smtClean="0"/>
              <a:t> </a:t>
            </a:r>
            <a:r>
              <a:rPr lang="en-US" dirty="0" err="1" smtClean="0"/>
              <a:t>özelliği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cihazlar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fonksiyonu</a:t>
            </a:r>
            <a:r>
              <a:rPr lang="en-US" dirty="0" smtClean="0"/>
              <a:t> </a:t>
            </a:r>
            <a:r>
              <a:rPr lang="en-US" dirty="0" err="1" smtClean="0"/>
              <a:t>dışında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saatler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cep </a:t>
            </a:r>
            <a:r>
              <a:rPr lang="en-US" dirty="0" err="1" smtClean="0"/>
              <a:t>telefonu</a:t>
            </a:r>
            <a:r>
              <a:rPr lang="en-US" dirty="0" smtClean="0"/>
              <a:t>, </a:t>
            </a:r>
            <a:r>
              <a:rPr lang="en-US" dirty="0" err="1" smtClean="0"/>
              <a:t>telsiz</a:t>
            </a:r>
            <a:r>
              <a:rPr lang="en-US" dirty="0" smtClean="0"/>
              <a:t> vb.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araçları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defter, </a:t>
            </a:r>
            <a:r>
              <a:rPr lang="en-US" dirty="0" err="1" smtClean="0"/>
              <a:t>kitap</a:t>
            </a:r>
            <a:r>
              <a:rPr lang="en-US" dirty="0" smtClean="0"/>
              <a:t>, </a:t>
            </a:r>
            <a:r>
              <a:rPr lang="en-US" dirty="0" err="1" smtClean="0"/>
              <a:t>sözlük</a:t>
            </a:r>
            <a:r>
              <a:rPr lang="en-US" dirty="0" smtClean="0"/>
              <a:t>, </a:t>
            </a:r>
            <a:r>
              <a:rPr lang="en-US" dirty="0" err="1" smtClean="0"/>
              <a:t>hesap</a:t>
            </a:r>
            <a:r>
              <a:rPr lang="en-US" dirty="0" smtClean="0"/>
              <a:t> </a:t>
            </a:r>
            <a:r>
              <a:rPr lang="en-US" dirty="0" err="1" smtClean="0"/>
              <a:t>cetveli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araçları</a:t>
            </a:r>
            <a:r>
              <a:rPr lang="en-US" dirty="0" smtClean="0"/>
              <a:t> </a:t>
            </a:r>
            <a:r>
              <a:rPr lang="en-US" dirty="0" err="1" smtClean="0"/>
              <a:t>sınav</a:t>
            </a:r>
            <a:r>
              <a:rPr lang="en-US" dirty="0" smtClean="0"/>
              <a:t> </a:t>
            </a:r>
            <a:r>
              <a:rPr lang="en-US" dirty="0" err="1" smtClean="0"/>
              <a:t>anında</a:t>
            </a:r>
            <a:r>
              <a:rPr lang="en-US" dirty="0" smtClean="0"/>
              <a:t> </a:t>
            </a:r>
            <a:r>
              <a:rPr lang="en-US" dirty="0" err="1" smtClean="0"/>
              <a:t>öğrencinin</a:t>
            </a:r>
            <a:r>
              <a:rPr lang="en-US" dirty="0" smtClean="0"/>
              <a:t> </a:t>
            </a:r>
            <a:r>
              <a:rPr lang="en-US" dirty="0" err="1" smtClean="0"/>
              <a:t>yanında</a:t>
            </a:r>
            <a:r>
              <a:rPr lang="en-US" dirty="0" smtClean="0"/>
              <a:t> </a:t>
            </a:r>
            <a:r>
              <a:rPr lang="en-US" dirty="0" err="1" smtClean="0"/>
              <a:t>bulundurması</a:t>
            </a:r>
            <a:r>
              <a:rPr lang="en-US" dirty="0" smtClean="0"/>
              <a:t>,</a:t>
            </a:r>
            <a:endParaRPr lang="tr-TR" dirty="0" smtClean="0"/>
          </a:p>
          <a:p>
            <a:pPr lvl="0">
              <a:buFont typeface="+mj-lt"/>
              <a:buAutoNum type="alphaLcPeriod" startAt="7"/>
            </a:pPr>
            <a:r>
              <a:rPr lang="en-US" dirty="0" err="1" smtClean="0"/>
              <a:t>Sınav</a:t>
            </a:r>
            <a:r>
              <a:rPr lang="en-US" dirty="0" smtClean="0"/>
              <a:t> </a:t>
            </a:r>
            <a:r>
              <a:rPr lang="en-US" dirty="0" err="1" smtClean="0"/>
              <a:t>evrakının</a:t>
            </a:r>
            <a:r>
              <a:rPr lang="en-US" dirty="0" smtClean="0"/>
              <a:t> </a:t>
            </a:r>
            <a:r>
              <a:rPr lang="en-US" dirty="0" err="1" smtClean="0"/>
              <a:t>dönüş</a:t>
            </a:r>
            <a:r>
              <a:rPr lang="en-US" dirty="0" smtClean="0"/>
              <a:t> </a:t>
            </a:r>
            <a:r>
              <a:rPr lang="en-US" dirty="0" err="1" smtClean="0"/>
              <a:t>sınav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kutuları</a:t>
            </a:r>
            <a:r>
              <a:rPr lang="en-US" dirty="0" smtClean="0"/>
              <a:t> </a:t>
            </a:r>
            <a:r>
              <a:rPr lang="en-US" dirty="0" err="1" smtClean="0"/>
              <a:t>dışında</a:t>
            </a:r>
            <a:r>
              <a:rPr lang="en-US" dirty="0" smtClean="0"/>
              <a:t> </a:t>
            </a:r>
            <a:r>
              <a:rPr lang="en-US" dirty="0" err="1" smtClean="0"/>
              <a:t>posta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yolla</a:t>
            </a:r>
            <a:r>
              <a:rPr lang="en-US" dirty="0" smtClean="0"/>
              <a:t> </a:t>
            </a:r>
            <a:r>
              <a:rPr lang="en-US" dirty="0" err="1" smtClean="0"/>
              <a:t>Bakanlığa</a:t>
            </a:r>
            <a:r>
              <a:rPr lang="en-US" dirty="0" smtClean="0"/>
              <a:t> </a:t>
            </a:r>
            <a:r>
              <a:rPr lang="en-US" dirty="0" err="1" smtClean="0"/>
              <a:t>gönderilmesi</a:t>
            </a:r>
            <a:r>
              <a:rPr lang="en-US" dirty="0" smtClean="0"/>
              <a:t>,</a:t>
            </a:r>
            <a:endParaRPr lang="tr-TR" dirty="0" smtClean="0"/>
          </a:p>
          <a:p>
            <a:pPr lvl="0">
              <a:buFont typeface="+mj-lt"/>
              <a:buAutoNum type="alphaLcPeriod" startAt="7"/>
            </a:pP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evrakına</a:t>
            </a:r>
            <a:r>
              <a:rPr lang="en-US" dirty="0"/>
              <a:t> </a:t>
            </a:r>
            <a:r>
              <a:rPr lang="en-US" dirty="0" err="1"/>
              <a:t>zarar</a:t>
            </a:r>
            <a:r>
              <a:rPr lang="en-US" dirty="0"/>
              <a:t> </a:t>
            </a:r>
            <a:r>
              <a:rPr lang="en-US" dirty="0" err="1"/>
              <a:t>verilmesi</a:t>
            </a:r>
            <a:r>
              <a:rPr lang="en-US" dirty="0"/>
              <a:t> (</a:t>
            </a:r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kitapçığını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/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kâğıdını</a:t>
            </a:r>
            <a:r>
              <a:rPr lang="en-US" dirty="0"/>
              <a:t> </a:t>
            </a:r>
            <a:r>
              <a:rPr lang="en-US" dirty="0" err="1"/>
              <a:t>yırtmak</a:t>
            </a:r>
            <a:r>
              <a:rPr lang="en-US" dirty="0"/>
              <a:t>,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etmemek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benzeri</a:t>
            </a:r>
            <a:r>
              <a:rPr lang="en-US" dirty="0"/>
              <a:t>) </a:t>
            </a:r>
            <a:r>
              <a:rPr lang="en-US" dirty="0" err="1"/>
              <a:t>durumlarında</a:t>
            </a:r>
            <a:r>
              <a:rPr lang="en-US" dirty="0"/>
              <a:t> </a:t>
            </a:r>
            <a:r>
              <a:rPr lang="en-US" dirty="0" err="1"/>
              <a:t>Millî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Yönergesi’nde</a:t>
            </a:r>
            <a:r>
              <a:rPr lang="en-US" dirty="0"/>
              <a:t> </a:t>
            </a:r>
            <a:r>
              <a:rPr lang="en-US" dirty="0" err="1"/>
              <a:t>belirtilen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kuralları</a:t>
            </a:r>
            <a:r>
              <a:rPr lang="en-US" dirty="0"/>
              <a:t> </a:t>
            </a:r>
            <a:r>
              <a:rPr lang="en-US" dirty="0" err="1"/>
              <a:t>ihlal</a:t>
            </a:r>
            <a:r>
              <a:rPr lang="en-US" dirty="0"/>
              <a:t> </a:t>
            </a:r>
            <a:r>
              <a:rPr lang="en-US" dirty="0" err="1"/>
              <a:t>edildiği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görevlilerinin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yetkililerin</a:t>
            </a:r>
            <a:r>
              <a:rPr lang="en-US" dirty="0"/>
              <a:t> </a:t>
            </a:r>
            <a:r>
              <a:rPr lang="en-US" dirty="0" err="1"/>
              <a:t>tuttuğu</a:t>
            </a:r>
            <a:r>
              <a:rPr lang="en-US" dirty="0"/>
              <a:t> </a:t>
            </a:r>
            <a:r>
              <a:rPr lang="en-US" dirty="0" err="1"/>
              <a:t>tutanaklar</a:t>
            </a:r>
            <a:r>
              <a:rPr lang="en-US" dirty="0"/>
              <a:t> da </a:t>
            </a:r>
            <a:r>
              <a:rPr lang="en-US" dirty="0" err="1"/>
              <a:t>dikkate</a:t>
            </a:r>
            <a:r>
              <a:rPr lang="en-US" dirty="0"/>
              <a:t> </a:t>
            </a:r>
            <a:r>
              <a:rPr lang="en-US" dirty="0" err="1"/>
              <a:t>alınarak</a:t>
            </a:r>
            <a:r>
              <a:rPr lang="en-US" dirty="0"/>
              <a:t> </a:t>
            </a:r>
            <a:r>
              <a:rPr lang="en-US" dirty="0" err="1"/>
              <a:t>öğrencinin</a:t>
            </a:r>
            <a:r>
              <a:rPr lang="en-US" dirty="0"/>
              <a:t> </a:t>
            </a:r>
            <a:r>
              <a:rPr lang="en-US" dirty="0" err="1"/>
              <a:t>sınavı</a:t>
            </a:r>
            <a:r>
              <a:rPr lang="en-US" dirty="0"/>
              <a:t> </a:t>
            </a:r>
            <a:r>
              <a:rPr lang="en-US" dirty="0" err="1"/>
              <a:t>geçersiz</a:t>
            </a:r>
            <a:r>
              <a:rPr lang="en-US" dirty="0"/>
              <a:t> </a:t>
            </a:r>
            <a:r>
              <a:rPr lang="en-US" dirty="0" err="1"/>
              <a:t>sayılacaktır</a:t>
            </a:r>
            <a:r>
              <a:rPr lang="en-US" dirty="0"/>
              <a:t>.</a:t>
            </a:r>
            <a:endParaRPr lang="tr-TR" dirty="0"/>
          </a:p>
          <a:p>
            <a:pPr lvl="0">
              <a:buFont typeface="+mj-lt"/>
              <a:buAutoNum type="alphaLcPeriod" startAt="7"/>
            </a:pP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sınavı</a:t>
            </a:r>
            <a:r>
              <a:rPr lang="en-US" dirty="0"/>
              <a:t> </a:t>
            </a:r>
            <a:r>
              <a:rPr lang="en-US" dirty="0" err="1"/>
              <a:t>geçersiz</a:t>
            </a:r>
            <a:r>
              <a:rPr lang="en-US" dirty="0"/>
              <a:t> </a:t>
            </a:r>
            <a:r>
              <a:rPr lang="en-US" dirty="0" err="1"/>
              <a:t>sayılan</a:t>
            </a:r>
            <a:r>
              <a:rPr lang="en-US" dirty="0"/>
              <a:t> </a:t>
            </a:r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mazeret</a:t>
            </a:r>
            <a:r>
              <a:rPr lang="en-US" dirty="0"/>
              <a:t> </a:t>
            </a:r>
            <a:r>
              <a:rPr lang="en-US" dirty="0" err="1"/>
              <a:t>sınavına</a:t>
            </a:r>
            <a:r>
              <a:rPr lang="en-US" dirty="0"/>
              <a:t> </a:t>
            </a:r>
            <a:r>
              <a:rPr lang="en-US" dirty="0" err="1"/>
              <a:t>alınmayacaktır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67892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ORTAK SINAVLARA  İTİRAZ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tr-TR" dirty="0" smtClean="0"/>
              <a:t>a) </a:t>
            </a:r>
            <a:r>
              <a:rPr lang="en-US" dirty="0" err="1" smtClean="0"/>
              <a:t>Sorulara</a:t>
            </a:r>
            <a:r>
              <a:rPr lang="en-US" dirty="0"/>
              <a:t>,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anahtarlarına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sonuçlara</a:t>
            </a:r>
            <a:r>
              <a:rPr lang="en-US" dirty="0"/>
              <a:t> </a:t>
            </a:r>
            <a:r>
              <a:rPr lang="en-US" dirty="0" err="1"/>
              <a:t>yapılacak</a:t>
            </a:r>
            <a:r>
              <a:rPr lang="en-US" dirty="0"/>
              <a:t> </a:t>
            </a:r>
            <a:r>
              <a:rPr lang="en-US" dirty="0" err="1"/>
              <a:t>itirazlar</a:t>
            </a:r>
            <a:r>
              <a:rPr lang="en-US" dirty="0"/>
              <a:t>, </a:t>
            </a:r>
            <a:r>
              <a:rPr lang="en-US" dirty="0" err="1"/>
              <a:t>soruların</a:t>
            </a:r>
            <a:r>
              <a:rPr lang="en-US" dirty="0"/>
              <a:t>,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anahtarlarının</a:t>
            </a:r>
            <a:r>
              <a:rPr lang="en-US" dirty="0"/>
              <a:t> </a:t>
            </a:r>
            <a:r>
              <a:rPr lang="en-US" dirty="0" err="1"/>
              <a:t>Bakanlıkça</a:t>
            </a:r>
            <a:r>
              <a:rPr lang="en-US" dirty="0"/>
              <a:t> </a:t>
            </a:r>
            <a:r>
              <a:rPr lang="en-US" dirty="0" err="1"/>
              <a:t>yayımlanmasından</a:t>
            </a:r>
            <a:r>
              <a:rPr lang="en-US" dirty="0"/>
              <a:t> </a:t>
            </a:r>
            <a:r>
              <a:rPr lang="en-US" dirty="0" err="1"/>
              <a:t>itibaren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geç</a:t>
            </a:r>
            <a:r>
              <a:rPr lang="en-US" dirty="0"/>
              <a:t> 5 (</a:t>
            </a:r>
            <a:r>
              <a:rPr lang="en-US" dirty="0" err="1"/>
              <a:t>beş</a:t>
            </a:r>
            <a:r>
              <a:rPr lang="en-US" dirty="0"/>
              <a:t>) </a:t>
            </a:r>
            <a:r>
              <a:rPr lang="en-US" dirty="0" err="1"/>
              <a:t>takvim</a:t>
            </a:r>
            <a:r>
              <a:rPr lang="en-US" dirty="0"/>
              <a:t> </a:t>
            </a:r>
            <a:r>
              <a:rPr lang="en-US" dirty="0" err="1"/>
              <a:t>günü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ÖDSGM </a:t>
            </a:r>
            <a:r>
              <a:rPr lang="en-US" dirty="0" err="1"/>
              <a:t>resmi</a:t>
            </a:r>
            <a:r>
              <a:rPr lang="en-US" dirty="0"/>
              <a:t> internet </a:t>
            </a:r>
            <a:r>
              <a:rPr lang="en-US" dirty="0" err="1"/>
              <a:t>sayfasından</a:t>
            </a:r>
            <a:r>
              <a:rPr lang="en-US" dirty="0"/>
              <a:t> </a:t>
            </a:r>
            <a:r>
              <a:rPr lang="en-US" dirty="0" err="1"/>
              <a:t>yayımlanan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itiraz</a:t>
            </a:r>
            <a:r>
              <a:rPr lang="en-US" dirty="0"/>
              <a:t> </a:t>
            </a:r>
            <a:r>
              <a:rPr lang="en-US" dirty="0" err="1"/>
              <a:t>bölümünden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ÖDSGM’ye</a:t>
            </a:r>
            <a:r>
              <a:rPr lang="en-US" dirty="0"/>
              <a:t> </a:t>
            </a:r>
            <a:r>
              <a:rPr lang="en-US" dirty="0" err="1"/>
              <a:t>yapılabilecektir</a:t>
            </a:r>
            <a:r>
              <a:rPr lang="en-US" dirty="0"/>
              <a:t>.</a:t>
            </a:r>
            <a:endParaRPr lang="tr-TR" sz="1600" dirty="0"/>
          </a:p>
          <a:p>
            <a:pPr lvl="1"/>
            <a:r>
              <a:rPr lang="en-US" dirty="0" err="1"/>
              <a:t>Gönderilen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/>
              <a:t> form </a:t>
            </a:r>
            <a:r>
              <a:rPr lang="en-US" dirty="0" err="1"/>
              <a:t>dışında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 </a:t>
            </a:r>
            <a:r>
              <a:rPr lang="en-US" dirty="0" err="1"/>
              <a:t>kâğıda</a:t>
            </a:r>
            <a:r>
              <a:rPr lang="en-US" dirty="0"/>
              <a:t> </a:t>
            </a:r>
            <a:r>
              <a:rPr lang="en-US" dirty="0" err="1"/>
              <a:t>oturma</a:t>
            </a:r>
            <a:r>
              <a:rPr lang="en-US" dirty="0"/>
              <a:t> </a:t>
            </a:r>
            <a:r>
              <a:rPr lang="en-US" dirty="0" err="1"/>
              <a:t>planı</a:t>
            </a:r>
            <a:r>
              <a:rPr lang="en-US" dirty="0"/>
              <a:t>  </a:t>
            </a:r>
            <a:r>
              <a:rPr lang="en-US" dirty="0" err="1"/>
              <a:t>işlenmeyecektir</a:t>
            </a:r>
            <a:r>
              <a:rPr lang="en-US" dirty="0"/>
              <a:t>.</a:t>
            </a:r>
            <a:endParaRPr lang="tr-TR" dirty="0"/>
          </a:p>
          <a:p>
            <a:pPr lvl="1"/>
            <a:r>
              <a:rPr lang="en-US" dirty="0"/>
              <a:t>Salon </a:t>
            </a:r>
            <a:r>
              <a:rPr lang="en-US" dirty="0" err="1"/>
              <a:t>görevlileri</a:t>
            </a:r>
            <a:r>
              <a:rPr lang="en-US" dirty="0"/>
              <a:t> </a:t>
            </a:r>
            <a:r>
              <a:rPr lang="en-US" dirty="0" err="1"/>
              <a:t>Tutanaklarını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Yoklama</a:t>
            </a:r>
            <a:r>
              <a:rPr lang="en-US" dirty="0"/>
              <a:t> </a:t>
            </a:r>
            <a:r>
              <a:rPr lang="en-US" dirty="0" err="1"/>
              <a:t>Listesi’nde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TUTANAKTIR </a:t>
            </a:r>
            <a:r>
              <a:rPr lang="en-US" dirty="0" err="1"/>
              <a:t>alanına</a:t>
            </a:r>
            <a:r>
              <a:rPr lang="en-US" dirty="0"/>
              <a:t> </a:t>
            </a:r>
            <a:r>
              <a:rPr lang="en-US" dirty="0" err="1"/>
              <a:t>yazacaklardır</a:t>
            </a:r>
            <a:r>
              <a:rPr lang="en-US" dirty="0"/>
              <a:t>.</a:t>
            </a:r>
            <a:endParaRPr lang="tr-TR" dirty="0"/>
          </a:p>
          <a:p>
            <a:pPr lvl="1"/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kâğıdında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Yoklama</a:t>
            </a:r>
            <a:r>
              <a:rPr lang="en-US" dirty="0"/>
              <a:t> </a:t>
            </a:r>
            <a:r>
              <a:rPr lang="en-US" dirty="0" err="1"/>
              <a:t>Listesinde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imzalar</a:t>
            </a:r>
            <a:r>
              <a:rPr lang="en-US" dirty="0"/>
              <a:t> </a:t>
            </a:r>
            <a:r>
              <a:rPr lang="en-US" dirty="0" err="1"/>
              <a:t>silinmez</a:t>
            </a:r>
            <a:r>
              <a:rPr lang="en-US" dirty="0"/>
              <a:t> </a:t>
            </a:r>
            <a:r>
              <a:rPr lang="en-US" dirty="0" err="1"/>
              <a:t>kalemle</a:t>
            </a:r>
            <a:r>
              <a:rPr lang="en-US" dirty="0"/>
              <a:t> </a:t>
            </a:r>
            <a:r>
              <a:rPr lang="en-US" dirty="0" err="1"/>
              <a:t>atılacaktır</a:t>
            </a:r>
            <a:r>
              <a:rPr lang="en-US" dirty="0"/>
              <a:t>.</a:t>
            </a:r>
            <a:endParaRPr lang="tr-TR" dirty="0"/>
          </a:p>
          <a:p>
            <a:pPr lvl="1"/>
            <a:r>
              <a:rPr lang="en-US" dirty="0"/>
              <a:t>Salon </a:t>
            </a:r>
            <a:r>
              <a:rPr lang="en-US" dirty="0" err="1"/>
              <a:t>görevlileri</a:t>
            </a:r>
            <a:r>
              <a:rPr lang="en-US" dirty="0"/>
              <a:t>  </a:t>
            </a:r>
            <a:r>
              <a:rPr lang="en-US" dirty="0" err="1"/>
              <a:t>mevcut</a:t>
            </a:r>
            <a:r>
              <a:rPr lang="en-US" dirty="0"/>
              <a:t> </a:t>
            </a:r>
            <a:r>
              <a:rPr lang="en-US" dirty="0" err="1"/>
              <a:t>düzenine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istenilen</a:t>
            </a:r>
            <a:r>
              <a:rPr lang="en-US" dirty="0"/>
              <a:t>  </a:t>
            </a:r>
            <a:r>
              <a:rPr lang="en-US" dirty="0" err="1"/>
              <a:t>bilgileri</a:t>
            </a:r>
            <a:r>
              <a:rPr lang="en-US" dirty="0"/>
              <a:t>  </a:t>
            </a:r>
            <a:r>
              <a:rPr lang="en-US" dirty="0" err="1"/>
              <a:t>doldurarak</a:t>
            </a:r>
            <a:r>
              <a:rPr lang="en-US" dirty="0"/>
              <a:t> </a:t>
            </a:r>
            <a:r>
              <a:rPr lang="en-US" dirty="0" err="1"/>
              <a:t>ÖDSGM’ye</a:t>
            </a:r>
            <a:r>
              <a:rPr lang="en-US" dirty="0"/>
              <a:t> </a:t>
            </a:r>
            <a:r>
              <a:rPr lang="en-US" dirty="0" err="1"/>
              <a:t>gönderilmek</a:t>
            </a:r>
            <a:r>
              <a:rPr lang="en-US" dirty="0"/>
              <a:t> </a:t>
            </a:r>
            <a:r>
              <a:rPr lang="en-US" dirty="0" err="1" smtClean="0"/>
              <a:t>üzere</a:t>
            </a:r>
            <a:r>
              <a:rPr lang="tr-TR" dirty="0" smtClean="0"/>
              <a:t> </a:t>
            </a:r>
            <a:r>
              <a:rPr lang="en-US" dirty="0" err="1" smtClean="0"/>
              <a:t>sınav</a:t>
            </a:r>
            <a:r>
              <a:rPr lang="en-US" dirty="0" smtClean="0"/>
              <a:t> </a:t>
            </a:r>
            <a:r>
              <a:rPr lang="en-US" dirty="0" err="1"/>
              <a:t>güvenlik</a:t>
            </a:r>
            <a:r>
              <a:rPr lang="en-US" dirty="0"/>
              <a:t>  </a:t>
            </a:r>
            <a:r>
              <a:rPr lang="en-US" dirty="0" err="1"/>
              <a:t>poşeti</a:t>
            </a:r>
            <a:r>
              <a:rPr lang="en-US" dirty="0"/>
              <a:t> </a:t>
            </a:r>
            <a:r>
              <a:rPr lang="en-US" dirty="0" err="1"/>
              <a:t>içerisine</a:t>
            </a:r>
            <a:r>
              <a:rPr lang="en-US" dirty="0"/>
              <a:t> </a:t>
            </a:r>
            <a:r>
              <a:rPr lang="en-US" dirty="0" err="1"/>
              <a:t>koyacaklardır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2645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250348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ORTAK SINAVLAR</a:t>
            </a:r>
            <a:br>
              <a:rPr lang="tr-TR" dirty="0" smtClean="0"/>
            </a:br>
            <a:r>
              <a:rPr lang="tr-TR" dirty="0" smtClean="0"/>
              <a:t>SALON ve  ÖĞRENCİ SAYILARI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94945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51024"/>
              </p:ext>
            </p:extLst>
          </p:nvPr>
        </p:nvGraphicFramePr>
        <p:xfrm>
          <a:off x="0" y="0"/>
          <a:ext cx="12192000" cy="6857998"/>
        </p:xfrm>
        <a:graphic>
          <a:graphicData uri="http://schemas.openxmlformats.org/drawingml/2006/table">
            <a:tbl>
              <a:tblPr/>
              <a:tblGrid>
                <a:gridCol w="562707">
                  <a:extLst>
                    <a:ext uri="{9D8B030D-6E8A-4147-A177-3AD203B41FA5}">
                      <a16:colId xmlns:a16="http://schemas.microsoft.com/office/drawing/2014/main" val="1654051031"/>
                    </a:ext>
                  </a:extLst>
                </a:gridCol>
                <a:gridCol w="766240">
                  <a:extLst>
                    <a:ext uri="{9D8B030D-6E8A-4147-A177-3AD203B41FA5}">
                      <a16:colId xmlns:a16="http://schemas.microsoft.com/office/drawing/2014/main" val="2124206713"/>
                    </a:ext>
                  </a:extLst>
                </a:gridCol>
                <a:gridCol w="658488">
                  <a:extLst>
                    <a:ext uri="{9D8B030D-6E8A-4147-A177-3AD203B41FA5}">
                      <a16:colId xmlns:a16="http://schemas.microsoft.com/office/drawing/2014/main" val="2808978938"/>
                    </a:ext>
                  </a:extLst>
                </a:gridCol>
                <a:gridCol w="1755967">
                  <a:extLst>
                    <a:ext uri="{9D8B030D-6E8A-4147-A177-3AD203B41FA5}">
                      <a16:colId xmlns:a16="http://schemas.microsoft.com/office/drawing/2014/main" val="3890111581"/>
                    </a:ext>
                  </a:extLst>
                </a:gridCol>
                <a:gridCol w="766240">
                  <a:extLst>
                    <a:ext uri="{9D8B030D-6E8A-4147-A177-3AD203B41FA5}">
                      <a16:colId xmlns:a16="http://schemas.microsoft.com/office/drawing/2014/main" val="1062567402"/>
                    </a:ext>
                  </a:extLst>
                </a:gridCol>
                <a:gridCol w="3926982">
                  <a:extLst>
                    <a:ext uri="{9D8B030D-6E8A-4147-A177-3AD203B41FA5}">
                      <a16:colId xmlns:a16="http://schemas.microsoft.com/office/drawing/2014/main" val="1624984591"/>
                    </a:ext>
                  </a:extLst>
                </a:gridCol>
                <a:gridCol w="1899638">
                  <a:extLst>
                    <a:ext uri="{9D8B030D-6E8A-4147-A177-3AD203B41FA5}">
                      <a16:colId xmlns:a16="http://schemas.microsoft.com/office/drawing/2014/main" val="3494642577"/>
                    </a:ext>
                  </a:extLst>
                </a:gridCol>
                <a:gridCol w="1855738">
                  <a:extLst>
                    <a:ext uri="{9D8B030D-6E8A-4147-A177-3AD203B41FA5}">
                      <a16:colId xmlns:a16="http://schemas.microsoft.com/office/drawing/2014/main" val="2655930195"/>
                    </a:ext>
                  </a:extLst>
                </a:gridCol>
              </a:tblGrid>
              <a:tr h="60993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 -İLÇE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KURUMU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ÖĞRENCİ SAYISI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SALON SAYISI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1066990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740294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Yunus Emre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341424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740383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Bağışlı Mehmetçik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46561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Nisan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415293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740417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Atatürk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087236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740419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Cumhuriyet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251394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740422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 Orhan Işın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957860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Cengiz Topel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137778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 M. Lütfullah Bilgin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752326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740447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Çimenli İmkb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6575756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Fatih Sultan Mehmet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256493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740456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Gazi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464962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Tobb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26563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Hacı Salih Şen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066905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740474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Şehit Yarbay Mesut Kuru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658025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740487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Kazım Karabekir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114619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Milli Eğitim Vakfı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382290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740499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Şehit Selahattin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847817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Sermaye Piyasası Kurulu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29360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Taşbaşı Köyü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873511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Şehit Çetin Deniz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899927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Seyyit Taha İmam Hatip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907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061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937522"/>
              </p:ext>
            </p:extLst>
          </p:nvPr>
        </p:nvGraphicFramePr>
        <p:xfrm>
          <a:off x="615251" y="371251"/>
          <a:ext cx="10849039" cy="59952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71151">
                  <a:extLst>
                    <a:ext uri="{9D8B030D-6E8A-4147-A177-3AD203B41FA5}">
                      <a16:colId xmlns:a16="http://schemas.microsoft.com/office/drawing/2014/main" val="3014102695"/>
                    </a:ext>
                  </a:extLst>
                </a:gridCol>
                <a:gridCol w="2371690">
                  <a:extLst>
                    <a:ext uri="{9D8B030D-6E8A-4147-A177-3AD203B41FA5}">
                      <a16:colId xmlns:a16="http://schemas.microsoft.com/office/drawing/2014/main" val="1539755665"/>
                    </a:ext>
                  </a:extLst>
                </a:gridCol>
                <a:gridCol w="2674302">
                  <a:extLst>
                    <a:ext uri="{9D8B030D-6E8A-4147-A177-3AD203B41FA5}">
                      <a16:colId xmlns:a16="http://schemas.microsoft.com/office/drawing/2014/main" val="3149827957"/>
                    </a:ext>
                  </a:extLst>
                </a:gridCol>
                <a:gridCol w="2531896">
                  <a:extLst>
                    <a:ext uri="{9D8B030D-6E8A-4147-A177-3AD203B41FA5}">
                      <a16:colId xmlns:a16="http://schemas.microsoft.com/office/drawing/2014/main" val="4289085041"/>
                    </a:ext>
                  </a:extLst>
                </a:gridCol>
              </a:tblGrid>
              <a:tr h="1261731">
                <a:tc gridSpan="4">
                  <a:txBody>
                    <a:bodyPr/>
                    <a:lstStyle/>
                    <a:p>
                      <a:pPr marL="1583055" algn="ctr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ORTAK </a:t>
                      </a:r>
                      <a:r>
                        <a:rPr lang="en-US" sz="2400" spc="-15" dirty="0">
                          <a:effectLst/>
                        </a:rPr>
                        <a:t>SINAVLAR  </a:t>
                      </a:r>
                      <a:r>
                        <a:rPr lang="en-US" sz="2400" dirty="0">
                          <a:effectLst/>
                        </a:rPr>
                        <a:t>BİRİNCİ </a:t>
                      </a:r>
                      <a:r>
                        <a:rPr lang="en-US" sz="2400" spc="-20" dirty="0">
                          <a:effectLst/>
                        </a:rPr>
                        <a:t>GÜN</a:t>
                      </a:r>
                      <a:r>
                        <a:rPr lang="en-US" sz="2400" spc="-190" dirty="0">
                          <a:effectLst/>
                        </a:rPr>
                        <a:t> </a:t>
                      </a:r>
                      <a:r>
                        <a:rPr lang="tr-TR" sz="2400" spc="-19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OTURUMU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801576"/>
                  </a:ext>
                </a:extLst>
              </a:tr>
              <a:tr h="1198231">
                <a:tc>
                  <a:txBody>
                    <a:bodyPr/>
                    <a:lstStyle/>
                    <a:p>
                      <a:pPr marL="6667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DERS</a:t>
                      </a:r>
                      <a:r>
                        <a:rPr lang="en-US" sz="1600" spc="-40" dirty="0">
                          <a:effectLst/>
                        </a:rPr>
                        <a:t> </a:t>
                      </a:r>
                      <a:r>
                        <a:rPr lang="en-US" sz="1600" spc="-20" dirty="0">
                          <a:effectLst/>
                        </a:rPr>
                        <a:t>ADI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0" marR="309880" indent="-15240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600" spc="-5" dirty="0">
                          <a:solidFill>
                            <a:schemeClr val="bg1"/>
                          </a:solidFill>
                          <a:effectLst/>
                        </a:rPr>
                        <a:t>BAŞLAMA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 SAATİ</a:t>
                      </a:r>
                      <a:endParaRPr lang="tr-T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SORU</a:t>
                      </a:r>
                      <a:r>
                        <a:rPr lang="en-US" sz="1600" spc="-2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SAYISI</a:t>
                      </a:r>
                      <a:endParaRPr lang="tr-T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SÜRESİ</a:t>
                      </a:r>
                      <a:endParaRPr lang="tr-T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235672"/>
                  </a:ext>
                </a:extLst>
              </a:tr>
              <a:tr h="1200279">
                <a:tc>
                  <a:txBody>
                    <a:bodyPr/>
                    <a:lstStyle/>
                    <a:p>
                      <a:pPr marL="6667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Türkçe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3560" algn="ctr"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09.00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en-US" sz="1600" spc="-4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DAKİKA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008092"/>
                  </a:ext>
                </a:extLst>
              </a:tr>
              <a:tr h="1136786">
                <a:tc>
                  <a:txBody>
                    <a:bodyPr/>
                    <a:lstStyle/>
                    <a:p>
                      <a:pPr marL="66675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en-US" sz="1600" spc="-15">
                          <a:effectLst/>
                        </a:rPr>
                        <a:t>Matematik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3560" algn="ctr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10.10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en-US" sz="1600" spc="-4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DAKİKA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354383"/>
                  </a:ext>
                </a:extLst>
              </a:tr>
              <a:tr h="1198231">
                <a:tc>
                  <a:txBody>
                    <a:bodyPr/>
                    <a:lstStyle/>
                    <a:p>
                      <a:pPr marL="66675" marR="375285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600" spc="-20">
                          <a:effectLst/>
                        </a:rPr>
                        <a:t>Din </a:t>
                      </a:r>
                      <a:r>
                        <a:rPr lang="en-US" sz="1600" spc="-15">
                          <a:effectLst/>
                        </a:rPr>
                        <a:t>Kültürü </a:t>
                      </a:r>
                      <a:r>
                        <a:rPr lang="en-US" sz="1600">
                          <a:effectLst/>
                        </a:rPr>
                        <a:t>ve Ahlâk </a:t>
                      </a:r>
                      <a:r>
                        <a:rPr lang="en-US" sz="1600" spc="-15">
                          <a:effectLst/>
                        </a:rPr>
                        <a:t>Bilgisi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3560" algn="ctr"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11.20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 DAKİKA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794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47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41814"/>
              </p:ext>
            </p:extLst>
          </p:nvPr>
        </p:nvGraphicFramePr>
        <p:xfrm>
          <a:off x="0" y="0"/>
          <a:ext cx="12192000" cy="6857998"/>
        </p:xfrm>
        <a:graphic>
          <a:graphicData uri="http://schemas.openxmlformats.org/drawingml/2006/table">
            <a:tbl>
              <a:tblPr/>
              <a:tblGrid>
                <a:gridCol w="562707">
                  <a:extLst>
                    <a:ext uri="{9D8B030D-6E8A-4147-A177-3AD203B41FA5}">
                      <a16:colId xmlns:a16="http://schemas.microsoft.com/office/drawing/2014/main" val="2949006640"/>
                    </a:ext>
                  </a:extLst>
                </a:gridCol>
                <a:gridCol w="766240">
                  <a:extLst>
                    <a:ext uri="{9D8B030D-6E8A-4147-A177-3AD203B41FA5}">
                      <a16:colId xmlns:a16="http://schemas.microsoft.com/office/drawing/2014/main" val="2879080042"/>
                    </a:ext>
                  </a:extLst>
                </a:gridCol>
                <a:gridCol w="658488">
                  <a:extLst>
                    <a:ext uri="{9D8B030D-6E8A-4147-A177-3AD203B41FA5}">
                      <a16:colId xmlns:a16="http://schemas.microsoft.com/office/drawing/2014/main" val="2750097252"/>
                    </a:ext>
                  </a:extLst>
                </a:gridCol>
                <a:gridCol w="1755967">
                  <a:extLst>
                    <a:ext uri="{9D8B030D-6E8A-4147-A177-3AD203B41FA5}">
                      <a16:colId xmlns:a16="http://schemas.microsoft.com/office/drawing/2014/main" val="2087928770"/>
                    </a:ext>
                  </a:extLst>
                </a:gridCol>
                <a:gridCol w="766240">
                  <a:extLst>
                    <a:ext uri="{9D8B030D-6E8A-4147-A177-3AD203B41FA5}">
                      <a16:colId xmlns:a16="http://schemas.microsoft.com/office/drawing/2014/main" val="1054612247"/>
                    </a:ext>
                  </a:extLst>
                </a:gridCol>
                <a:gridCol w="3926982">
                  <a:extLst>
                    <a:ext uri="{9D8B030D-6E8A-4147-A177-3AD203B41FA5}">
                      <a16:colId xmlns:a16="http://schemas.microsoft.com/office/drawing/2014/main" val="1254903260"/>
                    </a:ext>
                  </a:extLst>
                </a:gridCol>
                <a:gridCol w="1899638">
                  <a:extLst>
                    <a:ext uri="{9D8B030D-6E8A-4147-A177-3AD203B41FA5}">
                      <a16:colId xmlns:a16="http://schemas.microsoft.com/office/drawing/2014/main" val="189012237"/>
                    </a:ext>
                  </a:extLst>
                </a:gridCol>
                <a:gridCol w="1855738">
                  <a:extLst>
                    <a:ext uri="{9D8B030D-6E8A-4147-A177-3AD203B41FA5}">
                      <a16:colId xmlns:a16="http://schemas.microsoft.com/office/drawing/2014/main" val="1467487136"/>
                    </a:ext>
                  </a:extLst>
                </a:gridCol>
              </a:tblGrid>
              <a:tr h="60993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 -İLÇE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KURUMU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ÖĞRENCİ SAYISI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SALON SAYISI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603645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747794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Akçalı Köyü Yatılı Bölge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785747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Durankaya Beldesi Cumhuriyet Yatılı Bölge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091775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750155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Selahaddin Eyyubi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834047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Geçitli 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04783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759091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Işık Köyü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941304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760695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Zap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7461551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760759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Ahmedi Hani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397362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 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99952542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Hatice Avcı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9513404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ÇUKURCA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718796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Şehit Bilal Soybilgiç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0828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ÇUKURCA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Çığlı Köyü Şehit Binbaşı Erdoğan Özdemir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322092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ÇUKURCA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Emir Şaban İmam Hatip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235968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ÇUKURCA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747926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Köprülü Mükerrem Akhanlı Yatılı Bölge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0761022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ŞEMDİNLİ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744817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Şemdinli İmam Hatip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707563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ŞEMDİNLİ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Anadağ Köyü Yeşilova Mezrası Mehmetçik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2042296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ŞEMDİNLİ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Yaylapınar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721789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ŞEMDİNLİ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744842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Boğazköy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363343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ŞEMDİNLİ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744847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Yukarı Kayalar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14899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ŞEMDİNLİ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Tekeli Köyü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734640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ŞEMDİNLİ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744858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Sabri Özel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088255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ŞEMDİNLİ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744864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Altınsu Köyü Atatürk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897172"/>
                  </a:ext>
                </a:extLst>
              </a:tr>
              <a:tr h="2975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ŞEMDİNLİ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744866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Cumhuriyet Ortaokulu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225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545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188756"/>
              </p:ext>
            </p:extLst>
          </p:nvPr>
        </p:nvGraphicFramePr>
        <p:xfrm>
          <a:off x="0" y="0"/>
          <a:ext cx="12192000" cy="6858002"/>
        </p:xfrm>
        <a:graphic>
          <a:graphicData uri="http://schemas.openxmlformats.org/drawingml/2006/table">
            <a:tbl>
              <a:tblPr/>
              <a:tblGrid>
                <a:gridCol w="562707">
                  <a:extLst>
                    <a:ext uri="{9D8B030D-6E8A-4147-A177-3AD203B41FA5}">
                      <a16:colId xmlns:a16="http://schemas.microsoft.com/office/drawing/2014/main" val="3526212775"/>
                    </a:ext>
                  </a:extLst>
                </a:gridCol>
                <a:gridCol w="766240">
                  <a:extLst>
                    <a:ext uri="{9D8B030D-6E8A-4147-A177-3AD203B41FA5}">
                      <a16:colId xmlns:a16="http://schemas.microsoft.com/office/drawing/2014/main" val="2803102614"/>
                    </a:ext>
                  </a:extLst>
                </a:gridCol>
                <a:gridCol w="658488">
                  <a:extLst>
                    <a:ext uri="{9D8B030D-6E8A-4147-A177-3AD203B41FA5}">
                      <a16:colId xmlns:a16="http://schemas.microsoft.com/office/drawing/2014/main" val="3346259719"/>
                    </a:ext>
                  </a:extLst>
                </a:gridCol>
                <a:gridCol w="1755967">
                  <a:extLst>
                    <a:ext uri="{9D8B030D-6E8A-4147-A177-3AD203B41FA5}">
                      <a16:colId xmlns:a16="http://schemas.microsoft.com/office/drawing/2014/main" val="2358326255"/>
                    </a:ext>
                  </a:extLst>
                </a:gridCol>
                <a:gridCol w="766240">
                  <a:extLst>
                    <a:ext uri="{9D8B030D-6E8A-4147-A177-3AD203B41FA5}">
                      <a16:colId xmlns:a16="http://schemas.microsoft.com/office/drawing/2014/main" val="2966614701"/>
                    </a:ext>
                  </a:extLst>
                </a:gridCol>
                <a:gridCol w="3926982">
                  <a:extLst>
                    <a:ext uri="{9D8B030D-6E8A-4147-A177-3AD203B41FA5}">
                      <a16:colId xmlns:a16="http://schemas.microsoft.com/office/drawing/2014/main" val="2019499680"/>
                    </a:ext>
                  </a:extLst>
                </a:gridCol>
                <a:gridCol w="1899638">
                  <a:extLst>
                    <a:ext uri="{9D8B030D-6E8A-4147-A177-3AD203B41FA5}">
                      <a16:colId xmlns:a16="http://schemas.microsoft.com/office/drawing/2014/main" val="2053006152"/>
                    </a:ext>
                  </a:extLst>
                </a:gridCol>
                <a:gridCol w="1855738">
                  <a:extLst>
                    <a:ext uri="{9D8B030D-6E8A-4147-A177-3AD203B41FA5}">
                      <a16:colId xmlns:a16="http://schemas.microsoft.com/office/drawing/2014/main" val="3106817345"/>
                    </a:ext>
                  </a:extLst>
                </a:gridCol>
              </a:tblGrid>
              <a:tr h="5890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 -İLÇE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KURUMU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ÖĞRENCİ SAYISI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SALON SAYISI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617983"/>
                  </a:ext>
                </a:extLst>
              </a:tr>
              <a:tr h="2873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ŞEMDİNLİ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745595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Konur Köyü Dereyanı Mezrası Ortaokulu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6145934"/>
                  </a:ext>
                </a:extLst>
              </a:tr>
              <a:tr h="2873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ŞEMDİNLİ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748209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Güzelkonak Yatılı Bölge Ortaokulu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536072"/>
                  </a:ext>
                </a:extLst>
              </a:tr>
              <a:tr h="2873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ŞEMDİNLİ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748503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Derecik Beldesi İmam Hatip Ortaokulu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599544"/>
                  </a:ext>
                </a:extLst>
              </a:tr>
              <a:tr h="2873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ŞEMDİNLİ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757442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Tütünlü Köyü Ortaokulu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2091"/>
                  </a:ext>
                </a:extLst>
              </a:tr>
              <a:tr h="2873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ŞEMDİNLİ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757487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Günyazı Ortaokulu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92296"/>
                  </a:ext>
                </a:extLst>
              </a:tr>
              <a:tr h="2873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ŞEMDİNLİ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759590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Gelişen Köyü Ortaokulu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138544"/>
                  </a:ext>
                </a:extLst>
              </a:tr>
              <a:tr h="2873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ŞEMDİNLİ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759629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Korgan Köyü Üzümkıran Mezrası Ortaokulu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804639"/>
                  </a:ext>
                </a:extLst>
              </a:tr>
              <a:tr h="2873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ŞEMDİNLİ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759740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Derecik  Şehit Gaffar Okkan Ortaokulu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899770"/>
                  </a:ext>
                </a:extLst>
              </a:tr>
              <a:tr h="2873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717970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Ahmed- İ Hani Ortaokulu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342730"/>
                  </a:ext>
                </a:extLst>
              </a:tr>
              <a:tr h="2873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721346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Sabancı Ortaokulu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752274"/>
                  </a:ext>
                </a:extLst>
              </a:tr>
              <a:tr h="2873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739264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Süleyman Uğur Sıtkı Ortaokulu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94821"/>
                  </a:ext>
                </a:extLst>
              </a:tr>
              <a:tr h="2873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739276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Ortaç Köyü Ortaokulu 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807367"/>
                  </a:ext>
                </a:extLst>
              </a:tr>
              <a:tr h="2873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739289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Mehmetçik Ortaokulu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626361"/>
                  </a:ext>
                </a:extLst>
              </a:tr>
              <a:tr h="2873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739298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Kısıklı Köyü Abdulkadir Alkan Ortaokulu 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754364"/>
                  </a:ext>
                </a:extLst>
              </a:tr>
              <a:tr h="2873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739304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 Erdoğan Gürbüz Ortaokulu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663434"/>
                  </a:ext>
                </a:extLst>
              </a:tr>
              <a:tr h="2873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739313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Kuruköy Mahallesi Ortaokulu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277601"/>
                  </a:ext>
                </a:extLst>
              </a:tr>
              <a:tr h="5222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739336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Yeşiltaş Köyü Şehit Jandarma Üsteğmen Çağlar Cambaz Ortaokulu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002431"/>
                  </a:ext>
                </a:extLst>
              </a:tr>
              <a:tr h="2873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739339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Kamışlı Köyü Ortaokulu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717177"/>
                  </a:ext>
                </a:extLst>
              </a:tr>
              <a:tr h="2873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739348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Mayıs Ortaokulu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875713"/>
                  </a:ext>
                </a:extLst>
              </a:tr>
              <a:tr h="2873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739361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Kadıköy Köyü Ortaokulu 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979028"/>
                  </a:ext>
                </a:extLst>
              </a:tr>
              <a:tr h="2873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739369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 Yıl Ortaokulu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84" marR="9484" marT="9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089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6207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049614"/>
              </p:ext>
            </p:extLst>
          </p:nvPr>
        </p:nvGraphicFramePr>
        <p:xfrm>
          <a:off x="0" y="0"/>
          <a:ext cx="12192000" cy="6857990"/>
        </p:xfrm>
        <a:graphic>
          <a:graphicData uri="http://schemas.openxmlformats.org/drawingml/2006/table">
            <a:tbl>
              <a:tblPr/>
              <a:tblGrid>
                <a:gridCol w="562707">
                  <a:extLst>
                    <a:ext uri="{9D8B030D-6E8A-4147-A177-3AD203B41FA5}">
                      <a16:colId xmlns:a16="http://schemas.microsoft.com/office/drawing/2014/main" val="4230764480"/>
                    </a:ext>
                  </a:extLst>
                </a:gridCol>
                <a:gridCol w="766240">
                  <a:extLst>
                    <a:ext uri="{9D8B030D-6E8A-4147-A177-3AD203B41FA5}">
                      <a16:colId xmlns:a16="http://schemas.microsoft.com/office/drawing/2014/main" val="3673195632"/>
                    </a:ext>
                  </a:extLst>
                </a:gridCol>
                <a:gridCol w="658489">
                  <a:extLst>
                    <a:ext uri="{9D8B030D-6E8A-4147-A177-3AD203B41FA5}">
                      <a16:colId xmlns:a16="http://schemas.microsoft.com/office/drawing/2014/main" val="182240419"/>
                    </a:ext>
                  </a:extLst>
                </a:gridCol>
                <a:gridCol w="1755967">
                  <a:extLst>
                    <a:ext uri="{9D8B030D-6E8A-4147-A177-3AD203B41FA5}">
                      <a16:colId xmlns:a16="http://schemas.microsoft.com/office/drawing/2014/main" val="2188086623"/>
                    </a:ext>
                  </a:extLst>
                </a:gridCol>
                <a:gridCol w="766240">
                  <a:extLst>
                    <a:ext uri="{9D8B030D-6E8A-4147-A177-3AD203B41FA5}">
                      <a16:colId xmlns:a16="http://schemas.microsoft.com/office/drawing/2014/main" val="571117179"/>
                    </a:ext>
                  </a:extLst>
                </a:gridCol>
                <a:gridCol w="3926981">
                  <a:extLst>
                    <a:ext uri="{9D8B030D-6E8A-4147-A177-3AD203B41FA5}">
                      <a16:colId xmlns:a16="http://schemas.microsoft.com/office/drawing/2014/main" val="3171644640"/>
                    </a:ext>
                  </a:extLst>
                </a:gridCol>
                <a:gridCol w="1899638">
                  <a:extLst>
                    <a:ext uri="{9D8B030D-6E8A-4147-A177-3AD203B41FA5}">
                      <a16:colId xmlns:a16="http://schemas.microsoft.com/office/drawing/2014/main" val="1909251717"/>
                    </a:ext>
                  </a:extLst>
                </a:gridCol>
                <a:gridCol w="1855738">
                  <a:extLst>
                    <a:ext uri="{9D8B030D-6E8A-4147-A177-3AD203B41FA5}">
                      <a16:colId xmlns:a16="http://schemas.microsoft.com/office/drawing/2014/main" val="2626383743"/>
                    </a:ext>
                  </a:extLst>
                </a:gridCol>
              </a:tblGrid>
              <a:tr h="56123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 -İLÇE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KURUMU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ÖĞRENCİ SAYISI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SALON SAYISI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8204662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739374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Hamit Kesici Ortaokulu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892409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739380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Halit Okay Ortaokulu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700263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739382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Gazi Ortaokulu 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560208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739387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Esendere Beldesi Ortaokulu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990013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739392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Fatih Sultan Mehmet Ortaokulu 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124599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739393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Fatih Sultan Mehmet İlkokulu 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140653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739396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Esendere Beldesi Güvenli Mahallesi Ortaokulu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616044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739398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Doğanlı Köyü Ortaokulu 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286483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739411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Dilektaşı Köyü Ortaokulu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275536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739420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Değerli Köyü İmkb Ortaokulu 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40752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739422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Değerli Köyü İmkb İlkokulu 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9208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739424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Cumhuriyet Ortaokulu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74074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739430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Cemal Sala Ortaokulu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521545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739434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Büyükçiftlik Beldesi Ortaokulu 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978512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739441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Bağdaş Köyü Ortaokulu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936102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739452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Atatürk Ortaokulu 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3999730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739456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Armutdüzü Köyü Ortaokulu 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716562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739467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Adaklı Köyü İmkb Şehit Piyade Er Lezgin Han Ortaokulu 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89411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739920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 İmam Hatip Ortaokulu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67299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747776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75.Yıl Yatılı Bölge Ortaokulu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092404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749313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Suüstü Ortaokulu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200751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99952854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Yüksekova Ortaokulu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800225"/>
                  </a:ext>
                </a:extLst>
              </a:tr>
              <a:tr h="2737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HAKKARİ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3006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YÜKSEKOVA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99959595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Kanıt Ortaokulu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4" marR="9034" marT="9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9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8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4779264"/>
            <a:ext cx="8596668" cy="1320800"/>
          </a:xfrm>
        </p:spPr>
        <p:txBody>
          <a:bodyPr/>
          <a:lstStyle/>
          <a:p>
            <a:pPr algn="ctr"/>
            <a:r>
              <a:rPr lang="tr-TR" dirty="0" smtClean="0"/>
              <a:t>SON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983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077425"/>
              </p:ext>
            </p:extLst>
          </p:nvPr>
        </p:nvGraphicFramePr>
        <p:xfrm>
          <a:off x="283781" y="378110"/>
          <a:ext cx="11523410" cy="58626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74485">
                  <a:extLst>
                    <a:ext uri="{9D8B030D-6E8A-4147-A177-3AD203B41FA5}">
                      <a16:colId xmlns:a16="http://schemas.microsoft.com/office/drawing/2014/main" val="1293935576"/>
                    </a:ext>
                  </a:extLst>
                </a:gridCol>
                <a:gridCol w="2519113">
                  <a:extLst>
                    <a:ext uri="{9D8B030D-6E8A-4147-A177-3AD203B41FA5}">
                      <a16:colId xmlns:a16="http://schemas.microsoft.com/office/drawing/2014/main" val="1600135448"/>
                    </a:ext>
                  </a:extLst>
                </a:gridCol>
                <a:gridCol w="2840535">
                  <a:extLst>
                    <a:ext uri="{9D8B030D-6E8A-4147-A177-3AD203B41FA5}">
                      <a16:colId xmlns:a16="http://schemas.microsoft.com/office/drawing/2014/main" val="3405433466"/>
                    </a:ext>
                  </a:extLst>
                </a:gridCol>
                <a:gridCol w="2689277">
                  <a:extLst>
                    <a:ext uri="{9D8B030D-6E8A-4147-A177-3AD203B41FA5}">
                      <a16:colId xmlns:a16="http://schemas.microsoft.com/office/drawing/2014/main" val="742681461"/>
                    </a:ext>
                  </a:extLst>
                </a:gridCol>
              </a:tblGrid>
              <a:tr h="1310430">
                <a:tc gridSpan="4">
                  <a:txBody>
                    <a:bodyPr/>
                    <a:lstStyle/>
                    <a:p>
                      <a:pPr marL="1620520" algn="ctr"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ORTAK </a:t>
                      </a:r>
                      <a:r>
                        <a:rPr lang="en-US" sz="2400" spc="-15" dirty="0">
                          <a:effectLst/>
                        </a:rPr>
                        <a:t>SINAVLAR  </a:t>
                      </a:r>
                      <a:r>
                        <a:rPr lang="en-US" sz="2400" spc="-10" dirty="0">
                          <a:effectLst/>
                        </a:rPr>
                        <a:t>İKİNCİ </a:t>
                      </a:r>
                      <a:r>
                        <a:rPr lang="en-US" sz="2400" spc="-20" dirty="0">
                          <a:effectLst/>
                        </a:rPr>
                        <a:t>GÜN</a:t>
                      </a:r>
                      <a:r>
                        <a:rPr lang="en-US" sz="2400" spc="-60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OTURUMU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792243"/>
                  </a:ext>
                </a:extLst>
              </a:tr>
              <a:tr h="1216976">
                <a:tc>
                  <a:txBody>
                    <a:bodyPr/>
                    <a:lstStyle/>
                    <a:p>
                      <a:pPr marL="6667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DERS</a:t>
                      </a:r>
                      <a:r>
                        <a:rPr lang="en-US" sz="1800" spc="-40" dirty="0">
                          <a:effectLst/>
                        </a:rPr>
                        <a:t> </a:t>
                      </a:r>
                      <a:r>
                        <a:rPr lang="en-US" sz="1800" spc="-20" dirty="0">
                          <a:effectLst/>
                        </a:rPr>
                        <a:t>ADI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</a:rPr>
                        <a:t>BAŞLAMA</a:t>
                      </a: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</a:rPr>
                        <a:t>SAATİ</a:t>
                      </a:r>
                      <a:endParaRPr lang="tr-TR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SORU</a:t>
                      </a:r>
                      <a:r>
                        <a:rPr lang="en-US" sz="1800" spc="-2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SAYISI</a:t>
                      </a:r>
                      <a:endParaRPr lang="tr-TR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SÜRESİ</a:t>
                      </a:r>
                      <a:endParaRPr lang="tr-TR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91266"/>
                  </a:ext>
                </a:extLst>
              </a:tr>
              <a:tr h="996841">
                <a:tc>
                  <a:txBody>
                    <a:bodyPr/>
                    <a:lstStyle/>
                    <a:p>
                      <a:pPr marL="66675" algn="ctr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Fen </a:t>
                      </a:r>
                      <a:r>
                        <a:rPr lang="en-US" sz="1800" dirty="0" err="1">
                          <a:effectLst/>
                        </a:rPr>
                        <a:t>ve</a:t>
                      </a:r>
                      <a:r>
                        <a:rPr lang="en-US" sz="1800" spc="2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Teknoloji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3560"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09.00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en-US" sz="1800" spc="-4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DAKİKA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548208"/>
                  </a:ext>
                </a:extLst>
              </a:tr>
              <a:tr h="1248128">
                <a:tc>
                  <a:txBody>
                    <a:bodyPr/>
                    <a:lstStyle/>
                    <a:p>
                      <a:pPr marL="66675" marR="39243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800" spc="10" dirty="0">
                          <a:effectLst/>
                        </a:rPr>
                        <a:t>T.C. </a:t>
                      </a:r>
                      <a:r>
                        <a:rPr lang="en-US" sz="1800" dirty="0" err="1">
                          <a:effectLst/>
                        </a:rPr>
                        <a:t>İnkılâp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Tarihi</a:t>
                      </a:r>
                      <a:r>
                        <a:rPr lang="en-US" sz="1800" spc="-8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Atatürkçülük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3560" algn="ctr"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10.10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en-US" sz="1800" spc="-4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DAKİKA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413487"/>
                  </a:ext>
                </a:extLst>
              </a:tr>
              <a:tr h="1090295">
                <a:tc>
                  <a:txBody>
                    <a:bodyPr/>
                    <a:lstStyle/>
                    <a:p>
                      <a:pPr marL="66675" algn="ctr"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Yabancı</a:t>
                      </a:r>
                      <a:r>
                        <a:rPr lang="en-US" sz="1800" spc="15" dirty="0">
                          <a:effectLst/>
                        </a:rPr>
                        <a:t> </a:t>
                      </a:r>
                      <a:r>
                        <a:rPr lang="en-US" sz="1800" spc="-20" dirty="0" err="1">
                          <a:effectLst/>
                        </a:rPr>
                        <a:t>Dil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3560" algn="ctr"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11.20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en-US" sz="1800" spc="-4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DAKİKA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004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27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27 </a:t>
            </a:r>
            <a:r>
              <a:rPr lang="tr-TR" dirty="0"/>
              <a:t>Nisan 2016 Çarşamba ve 28 Nisan 2016 Perşembe saat 09.00, 10.10 ve 11.20'de başlayacak ve aynı anda tamamlanacaktır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Ortak </a:t>
            </a:r>
            <a:r>
              <a:rPr lang="tr-TR" dirty="0"/>
              <a:t>sınavlara mazeretleri nedeniyle katılamayan öğrenciler için, 14-15 Mayıs 2016 tarihlerinde Bakanlıkça belirlenen merkezlerde mazeret sınavları yapılacaktır. 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* </a:t>
            </a:r>
            <a:r>
              <a:rPr lang="tr-TR" dirty="0"/>
              <a:t>Ortak sınavlarda görevli olmayan o okulun öğretmenleri de (o gün dersi olan) sınavların yapıldığı gün en geç saat 08:30’da kendi okullarında hazır bulunacaklardır. Sınav başladıktan sonra görevine ihtiyaç duyulmayan öğretmenler okuldan ayrılabileceklerdir. </a:t>
            </a:r>
          </a:p>
        </p:txBody>
      </p:sp>
    </p:spTree>
    <p:extLst>
      <p:ext uri="{BB962C8B-B14F-4D97-AF65-F5344CB8AC3E}">
        <p14:creationId xmlns:p14="http://schemas.microsoft.com/office/powerpoint/2010/main" val="7912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* Sınav gününden önce sınav güvenlik kutularını teslim alan bina sınav komisyonunca, sınav tamamlanıncaya kadar geçen süre içerisinde her türlü güvenlik tedbirlerinin alınması sağlanacak ve bu aşamalar tutanakla belgelendirilecektir.  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* </a:t>
            </a:r>
            <a:r>
              <a:rPr lang="tr-TR" dirty="0"/>
              <a:t>Sınavlarla ilgili olarak velilere ve öğrencilere sınavda dikkat edilmesi gereken hususlar hakkında gerekli bilgilendirilmeler yapılacaktır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68195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* Sınav yapılacak olan salonların (sınıfların) duvarlarında eğitime yardımcı materyal bulunan okullarda, sınav günlerinde bu materyallerin görülmemesi için gerekli her türlü tedbir alınacaktır.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Salonlara </a:t>
            </a:r>
            <a:r>
              <a:rPr lang="tr-TR" dirty="0"/>
              <a:t>yerleştirmenin zamanında yapılabilmesi için öğrenciler, ilk ders yazılı sınavı için saat 08.30'dan itibaren öğrenci yoklama listelerinde belirtilen salonlara </a:t>
            </a:r>
            <a:r>
              <a:rPr lang="tr-TR" dirty="0" smtClean="0"/>
              <a:t>alınacaktır.</a:t>
            </a:r>
          </a:p>
          <a:p>
            <a:r>
              <a:rPr lang="tr-TR" dirty="0" smtClean="0"/>
              <a:t>Sınav </a:t>
            </a:r>
            <a:r>
              <a:rPr lang="tr-TR" dirty="0"/>
              <a:t>süresince görevliler haricindeki kişilerin sınav salonlarının bulunduğu binalara girmelerine izin verilmeyecektir.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4085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Her </a:t>
            </a:r>
            <a:r>
              <a:rPr lang="tr-TR" dirty="0"/>
              <a:t>dersin sınav evrakı ayrı ayrı poşetlenmiş ve poşetlerin üzerindeki etiketle bunların ait olduğu ders belirtilmiştir. Her sınav için o derse ait sınav güvenlik poşeti süresi içerisinde açılıp kapatılacaktır. Farklı ders yazılı sınavına ait sınav evrakının bulunduğu sınav güvenlik poşetleri kendi dersi haricinde kesinlikle </a:t>
            </a:r>
            <a:r>
              <a:rPr lang="tr-TR" dirty="0" smtClean="0"/>
              <a:t>açılmayacaktır</a:t>
            </a:r>
            <a:r>
              <a:rPr lang="tr-TR" dirty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34079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Okullarda emniyet görevlileri tarafından üst araması yapılmayacak; ancak sınav güvenlik kutularının açılması ve kapatılmasına kadar geçen süre içinde her binada 1 (bir) kolluk görevlisi bulunacaktır.</a:t>
            </a:r>
          </a:p>
          <a:p>
            <a:pPr>
              <a:buFont typeface="Wingdings" panose="05000000000000000000" pitchFamily="2" charset="2"/>
              <a:buChar char="q"/>
            </a:pPr>
            <a:endParaRPr lang="tr-T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Sınavda </a:t>
            </a:r>
            <a:r>
              <a:rPr lang="tr-TR" dirty="0"/>
              <a:t>kullanılan soru kitapçıkları Bakanlığa geri gönderilmeyecektir. Sınavın ikinci gün oturumu tamamlandıktan sonraki gün, isteyen öğrencilere soru kitapçıkları verilecektir</a:t>
            </a:r>
            <a:r>
              <a:rPr lang="tr-TR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Öğrenciler</a:t>
            </a:r>
            <a:r>
              <a:rPr lang="tr-TR" dirty="0"/>
              <a:t>, yanlarında sözlük, hesap cetveli, hesap makinesi, çağrı cihazı, cep telefonu, telsiz, radyo gibi iletişim araçları ile bilgisayar özelliği taşıyan her türlü cihazlarla sınava alınmayacaktır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53293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3131</Words>
  <Application>Microsoft Office PowerPoint</Application>
  <PresentationFormat>Geniş ekran</PresentationFormat>
  <Paragraphs>895</Paragraphs>
  <Slides>33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33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Trebuchet MS</vt:lpstr>
      <vt:lpstr>Wingdings</vt:lpstr>
      <vt:lpstr>Wingdings 3</vt:lpstr>
      <vt:lpstr>Office Teması</vt:lpstr>
      <vt:lpstr>Yüzeyler</vt:lpstr>
      <vt:lpstr>T.C. HAKKARİ İL MİLLİ EĞİTİM MÜDÜRLÜĞÜ Bilgi İşlem ve Eğitim Teknolojileri Şubesi  27-28 NİSAN 2016  TEOG ORTAK SINAVLAR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ORTAK SINAVLARIN GEÇERSİZ SAYILACAĞI  DURUMLAR </vt:lpstr>
      <vt:lpstr>ORTAK SINAVLARIN GEÇERSİZ SAYILACAĞI  DURUMLAR </vt:lpstr>
      <vt:lpstr>ORTAK SINAVLARA  İTİRAZ </vt:lpstr>
      <vt:lpstr>ORTAK SINAVLAR SALON ve  ÖĞRENCİ SAYILARI</vt:lpstr>
      <vt:lpstr>PowerPoint Sunusu</vt:lpstr>
      <vt:lpstr>PowerPoint Sunusu</vt:lpstr>
      <vt:lpstr>PowerPoint Sunusu</vt:lpstr>
      <vt:lpstr>PowerPoint Sunusu</vt:lpstr>
      <vt:lpstr>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HAKKARİ İL MİLLİ EĞİTİM MÜDÜRLÜĞÜ Bilgi İşlem ve Eğitim Teknolojileri Şubesi</dc:title>
  <dc:creator>MEBBİS</dc:creator>
  <cp:lastModifiedBy>MEBBİS</cp:lastModifiedBy>
  <cp:revision>41</cp:revision>
  <dcterms:created xsi:type="dcterms:W3CDTF">2016-04-19T06:59:44Z</dcterms:created>
  <dcterms:modified xsi:type="dcterms:W3CDTF">2016-04-20T10:50:22Z</dcterms:modified>
</cp:coreProperties>
</file>